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3" r:id="rId1"/>
  </p:sldMasterIdLst>
  <p:notesMasterIdLst>
    <p:notesMasterId r:id="rId32"/>
  </p:notesMasterIdLst>
  <p:sldIdLst>
    <p:sldId id="286" r:id="rId2"/>
    <p:sldId id="287" r:id="rId3"/>
    <p:sldId id="257" r:id="rId4"/>
    <p:sldId id="25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BBED"/>
    <a:srgbClr val="81FF9F"/>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1" d="100"/>
          <a:sy n="81" d="100"/>
        </p:scale>
        <p:origin x="60" y="6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33DBA6-A1FC-4A9E-A2A2-E38525FA434A}" type="datetimeFigureOut">
              <a:rPr lang="es-ES" smtClean="0"/>
              <a:t>05/10/2016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565522-AA45-4E1C-86EF-FABC8A092C69}" type="slidenum">
              <a:rPr lang="es-ES" smtClean="0"/>
              <a:t>‹Nº›</a:t>
            </a:fld>
            <a:endParaRPr lang="es-ES"/>
          </a:p>
        </p:txBody>
      </p:sp>
    </p:spTree>
    <p:extLst>
      <p:ext uri="{BB962C8B-B14F-4D97-AF65-F5344CB8AC3E}">
        <p14:creationId xmlns:p14="http://schemas.microsoft.com/office/powerpoint/2010/main" val="879873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10"/>
          </p:nvPr>
        </p:nvSpPr>
        <p:spPr/>
        <p:txBody>
          <a:bodyPr/>
          <a:lstStyle/>
          <a:p>
            <a:fld id="{0B63EE5A-8067-44FD-8D89-A6A994B7AE6D}" type="slidenum">
              <a:rPr lang="es-PE" smtClean="0"/>
              <a:t>23</a:t>
            </a:fld>
            <a:endParaRPr lang="es-PE"/>
          </a:p>
        </p:txBody>
      </p:sp>
    </p:spTree>
    <p:extLst>
      <p:ext uri="{BB962C8B-B14F-4D97-AF65-F5344CB8AC3E}">
        <p14:creationId xmlns:p14="http://schemas.microsoft.com/office/powerpoint/2010/main" val="3115837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AC09016D-962C-4E5B-92D5-0CCF19995682}" type="datetimeFigureOut">
              <a:rPr lang="es-ES" smtClean="0"/>
              <a:t>05/10/2016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3A5118A-370D-4BF0-A7E0-475F881F0CF2}" type="slidenum">
              <a:rPr lang="es-ES" smtClean="0"/>
              <a:t>‹Nº›</a:t>
            </a:fld>
            <a:endParaRPr lang="es-ES"/>
          </a:p>
        </p:txBody>
      </p:sp>
    </p:spTree>
    <p:extLst>
      <p:ext uri="{BB962C8B-B14F-4D97-AF65-F5344CB8AC3E}">
        <p14:creationId xmlns:p14="http://schemas.microsoft.com/office/powerpoint/2010/main" val="2857268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C09016D-962C-4E5B-92D5-0CCF19995682}" type="datetimeFigureOut">
              <a:rPr lang="es-ES" smtClean="0"/>
              <a:t>05/10/2016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3A5118A-370D-4BF0-A7E0-475F881F0CF2}" type="slidenum">
              <a:rPr lang="es-ES" smtClean="0"/>
              <a:t>‹Nº›</a:t>
            </a:fld>
            <a:endParaRPr lang="es-ES"/>
          </a:p>
        </p:txBody>
      </p:sp>
    </p:spTree>
    <p:extLst>
      <p:ext uri="{BB962C8B-B14F-4D97-AF65-F5344CB8AC3E}">
        <p14:creationId xmlns:p14="http://schemas.microsoft.com/office/powerpoint/2010/main" val="2693722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AC09016D-962C-4E5B-92D5-0CCF19995682}" type="datetimeFigureOut">
              <a:rPr lang="es-ES" smtClean="0"/>
              <a:t>05/10/2016</a:t>
            </a:fld>
            <a:endParaRPr lang="es-ES"/>
          </a:p>
        </p:txBody>
      </p:sp>
      <p:sp>
        <p:nvSpPr>
          <p:cNvPr id="5" name="Footer Placeholder 4"/>
          <p:cNvSpPr>
            <a:spLocks noGrp="1"/>
          </p:cNvSpPr>
          <p:nvPr>
            <p:ph type="ftr" sz="quarter" idx="11"/>
          </p:nvPr>
        </p:nvSpPr>
        <p:spPr>
          <a:xfrm>
            <a:off x="3776135" y="6422854"/>
            <a:ext cx="4279669" cy="365125"/>
          </a:xfrm>
        </p:spPr>
        <p:txBody>
          <a:bodyPr/>
          <a:lstStyle/>
          <a:p>
            <a:endParaRPr lang="es-ES"/>
          </a:p>
        </p:txBody>
      </p:sp>
      <p:sp>
        <p:nvSpPr>
          <p:cNvPr id="6" name="Slide Number Placeholder 5"/>
          <p:cNvSpPr>
            <a:spLocks noGrp="1"/>
          </p:cNvSpPr>
          <p:nvPr>
            <p:ph type="sldNum" sz="quarter" idx="12"/>
          </p:nvPr>
        </p:nvSpPr>
        <p:spPr>
          <a:xfrm>
            <a:off x="8073048" y="6422854"/>
            <a:ext cx="879759" cy="365125"/>
          </a:xfrm>
        </p:spPr>
        <p:txBody>
          <a:bodyPr/>
          <a:lstStyle/>
          <a:p>
            <a:fld id="{33A5118A-370D-4BF0-A7E0-475F881F0CF2}" type="slidenum">
              <a:rPr lang="es-ES" smtClean="0"/>
              <a:t>‹Nº›</a:t>
            </a:fld>
            <a:endParaRPr lang="es-ES"/>
          </a:p>
        </p:txBody>
      </p:sp>
    </p:spTree>
    <p:extLst>
      <p:ext uri="{BB962C8B-B14F-4D97-AF65-F5344CB8AC3E}">
        <p14:creationId xmlns:p14="http://schemas.microsoft.com/office/powerpoint/2010/main" val="4187885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C09016D-962C-4E5B-92D5-0CCF19995682}" type="datetimeFigureOut">
              <a:rPr lang="es-ES" smtClean="0"/>
              <a:t>05/10/2016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3A5118A-370D-4BF0-A7E0-475F881F0CF2}" type="slidenum">
              <a:rPr lang="es-ES" smtClean="0"/>
              <a:t>‹Nº›</a:t>
            </a:fld>
            <a:endParaRPr lang="es-ES"/>
          </a:p>
        </p:txBody>
      </p:sp>
    </p:spTree>
    <p:extLst>
      <p:ext uri="{BB962C8B-B14F-4D97-AF65-F5344CB8AC3E}">
        <p14:creationId xmlns:p14="http://schemas.microsoft.com/office/powerpoint/2010/main" val="193551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lvl1pPr>
              <a:defRPr>
                <a:solidFill>
                  <a:schemeClr val="tx2"/>
                </a:solidFill>
              </a:defRPr>
            </a:lvl1pPr>
          </a:lstStyle>
          <a:p>
            <a:fld id="{AC09016D-962C-4E5B-92D5-0CCF19995682}" type="datetimeFigureOut">
              <a:rPr lang="es-ES" smtClean="0"/>
              <a:t>05/10/2016</a:t>
            </a:fld>
            <a:endParaRPr lang="es-E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s-E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3A5118A-370D-4BF0-A7E0-475F881F0CF2}" type="slidenum">
              <a:rPr lang="es-ES" smtClean="0"/>
              <a:t>‹Nº›</a:t>
            </a:fld>
            <a:endParaRPr lang="es-ES"/>
          </a:p>
        </p:txBody>
      </p:sp>
    </p:spTree>
    <p:extLst>
      <p:ext uri="{BB962C8B-B14F-4D97-AF65-F5344CB8AC3E}">
        <p14:creationId xmlns:p14="http://schemas.microsoft.com/office/powerpoint/2010/main" val="163108840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C09016D-962C-4E5B-92D5-0CCF19995682}" type="datetimeFigureOut">
              <a:rPr lang="es-ES" smtClean="0"/>
              <a:t>05/10/2016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3A5118A-370D-4BF0-A7E0-475F881F0CF2}" type="slidenum">
              <a:rPr lang="es-ES" smtClean="0"/>
              <a:t>‹Nº›</a:t>
            </a:fld>
            <a:endParaRPr lang="es-ES"/>
          </a:p>
        </p:txBody>
      </p:sp>
    </p:spTree>
    <p:extLst>
      <p:ext uri="{BB962C8B-B14F-4D97-AF65-F5344CB8AC3E}">
        <p14:creationId xmlns:p14="http://schemas.microsoft.com/office/powerpoint/2010/main" val="323614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C09016D-962C-4E5B-92D5-0CCF19995682}" type="datetimeFigureOut">
              <a:rPr lang="es-ES" smtClean="0"/>
              <a:t>05/10/2016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3A5118A-370D-4BF0-A7E0-475F881F0CF2}" type="slidenum">
              <a:rPr lang="es-ES" smtClean="0"/>
              <a:t>‹Nº›</a:t>
            </a:fld>
            <a:endParaRPr lang="es-ES"/>
          </a:p>
        </p:txBody>
      </p:sp>
    </p:spTree>
    <p:extLst>
      <p:ext uri="{BB962C8B-B14F-4D97-AF65-F5344CB8AC3E}">
        <p14:creationId xmlns:p14="http://schemas.microsoft.com/office/powerpoint/2010/main" val="196916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AC09016D-962C-4E5B-92D5-0CCF19995682}" type="datetimeFigureOut">
              <a:rPr lang="es-ES" smtClean="0"/>
              <a:t>05/10/2016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33A5118A-370D-4BF0-A7E0-475F881F0CF2}" type="slidenum">
              <a:rPr lang="es-ES" smtClean="0"/>
              <a:t>‹Nº›</a:t>
            </a:fld>
            <a:endParaRPr lang="es-ES"/>
          </a:p>
        </p:txBody>
      </p:sp>
    </p:spTree>
    <p:extLst>
      <p:ext uri="{BB962C8B-B14F-4D97-AF65-F5344CB8AC3E}">
        <p14:creationId xmlns:p14="http://schemas.microsoft.com/office/powerpoint/2010/main" val="217370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09016D-962C-4E5B-92D5-0CCF19995682}" type="datetimeFigureOut">
              <a:rPr lang="es-ES" smtClean="0"/>
              <a:t>05/10/2016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33A5118A-370D-4BF0-A7E0-475F881F0CF2}" type="slidenum">
              <a:rPr lang="es-ES" smtClean="0"/>
              <a:t>‹Nº›</a:t>
            </a:fld>
            <a:endParaRPr lang="es-ES"/>
          </a:p>
        </p:txBody>
      </p:sp>
    </p:spTree>
    <p:extLst>
      <p:ext uri="{BB962C8B-B14F-4D97-AF65-F5344CB8AC3E}">
        <p14:creationId xmlns:p14="http://schemas.microsoft.com/office/powerpoint/2010/main" val="2023499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C09016D-962C-4E5B-92D5-0CCF19995682}" type="datetimeFigureOut">
              <a:rPr lang="es-ES" smtClean="0"/>
              <a:t>05/10/2016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3A5118A-370D-4BF0-A7E0-475F881F0CF2}" type="slidenum">
              <a:rPr lang="es-ES" smtClean="0"/>
              <a:t>‹Nº›</a:t>
            </a:fld>
            <a:endParaRPr lang="es-ES"/>
          </a:p>
        </p:txBody>
      </p:sp>
    </p:spTree>
    <p:extLst>
      <p:ext uri="{BB962C8B-B14F-4D97-AF65-F5344CB8AC3E}">
        <p14:creationId xmlns:p14="http://schemas.microsoft.com/office/powerpoint/2010/main" val="756473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C09016D-962C-4E5B-92D5-0CCF19995682}" type="datetimeFigureOut">
              <a:rPr lang="es-ES" smtClean="0"/>
              <a:t>05/10/2016</a:t>
            </a:fld>
            <a:endParaRPr lang="es-E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A5118A-370D-4BF0-A7E0-475F881F0CF2}" type="slidenum">
              <a:rPr lang="es-ES" smtClean="0"/>
              <a:t>‹Nº›</a:t>
            </a:fld>
            <a:endParaRPr lang="es-ES"/>
          </a:p>
        </p:txBody>
      </p:sp>
    </p:spTree>
    <p:extLst>
      <p:ext uri="{BB962C8B-B14F-4D97-AF65-F5344CB8AC3E}">
        <p14:creationId xmlns:p14="http://schemas.microsoft.com/office/powerpoint/2010/main" val="672773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AC09016D-962C-4E5B-92D5-0CCF19995682}" type="datetimeFigureOut">
              <a:rPr lang="es-ES" smtClean="0"/>
              <a:t>05/10/2016</a:t>
            </a:fld>
            <a:endParaRPr lang="es-E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s-E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3A5118A-370D-4BF0-A7E0-475F881F0CF2}" type="slidenum">
              <a:rPr lang="es-ES" smtClean="0"/>
              <a:t>‹Nº›</a:t>
            </a:fld>
            <a:endParaRPr lang="es-ES"/>
          </a:p>
        </p:txBody>
      </p:sp>
    </p:spTree>
    <p:extLst>
      <p:ext uri="{BB962C8B-B14F-4D97-AF65-F5344CB8AC3E}">
        <p14:creationId xmlns:p14="http://schemas.microsoft.com/office/powerpoint/2010/main" val="192081199"/>
      </p:ext>
    </p:extLst>
  </p:cSld>
  <p:clrMap bg1="dk1" tx1="lt1" bg2="dk2" tx2="lt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Principios solid</a:t>
            </a:r>
            <a:endParaRPr lang="es-PE" dirty="0"/>
          </a:p>
        </p:txBody>
      </p:sp>
      <p:sp>
        <p:nvSpPr>
          <p:cNvPr id="3" name="Marcador de contenido 2"/>
          <p:cNvSpPr>
            <a:spLocks noGrp="1"/>
          </p:cNvSpPr>
          <p:nvPr>
            <p:ph idx="1"/>
          </p:nvPr>
        </p:nvSpPr>
        <p:spPr>
          <a:xfrm>
            <a:off x="640406" y="2317305"/>
            <a:ext cx="5454553" cy="1097280"/>
          </a:xfrm>
        </p:spPr>
        <p:txBody>
          <a:bodyPr>
            <a:noAutofit/>
          </a:bodyPr>
          <a:lstStyle/>
          <a:p>
            <a:r>
              <a:rPr lang="es-ES" sz="3200" b="1" smtClean="0"/>
              <a:t>Ingeniería </a:t>
            </a:r>
            <a:r>
              <a:rPr lang="es-ES" sz="3200" b="1" dirty="0" smtClean="0"/>
              <a:t>de software </a:t>
            </a:r>
            <a:r>
              <a:rPr lang="es-ES" sz="3200" b="1" dirty="0" smtClean="0"/>
              <a:t>III </a:t>
            </a:r>
            <a:endParaRPr lang="es-ES" sz="3200" b="1" dirty="0" smtClean="0"/>
          </a:p>
          <a:p>
            <a:r>
              <a:rPr lang="es-ES" sz="3200" b="1" dirty="0" smtClean="0"/>
              <a:t>Coronel </a:t>
            </a:r>
            <a:r>
              <a:rPr lang="es-ES" sz="3200" b="1" dirty="0" smtClean="0"/>
              <a:t>Castillo </a:t>
            </a:r>
            <a:r>
              <a:rPr lang="es-ES" sz="3200" b="1" dirty="0" smtClean="0"/>
              <a:t>Eric Gustavo</a:t>
            </a:r>
          </a:p>
        </p:txBody>
      </p:sp>
      <p:sp>
        <p:nvSpPr>
          <p:cNvPr id="4" name="CuadroTexto 3"/>
          <p:cNvSpPr txBox="1"/>
          <p:nvPr/>
        </p:nvSpPr>
        <p:spPr>
          <a:xfrm>
            <a:off x="7695028" y="2865945"/>
            <a:ext cx="5369169" cy="2523768"/>
          </a:xfrm>
          <a:prstGeom prst="rect">
            <a:avLst/>
          </a:prstGeom>
          <a:noFill/>
        </p:spPr>
        <p:txBody>
          <a:bodyPr wrap="square" rtlCol="0">
            <a:spAutoFit/>
          </a:bodyPr>
          <a:lstStyle/>
          <a:p>
            <a:r>
              <a:rPr lang="es-ES" sz="2800" b="1" dirty="0" smtClean="0"/>
              <a:t> INTEGRANTES :</a:t>
            </a:r>
          </a:p>
          <a:p>
            <a:r>
              <a:rPr lang="es-ES" sz="2800" b="1" dirty="0" err="1" smtClean="0"/>
              <a:t>Huallpa</a:t>
            </a:r>
            <a:r>
              <a:rPr lang="es-ES" sz="2800" b="1" dirty="0" smtClean="0"/>
              <a:t> </a:t>
            </a:r>
            <a:r>
              <a:rPr lang="es-ES" sz="2800" b="1" dirty="0" err="1"/>
              <a:t>Juarez</a:t>
            </a:r>
            <a:r>
              <a:rPr lang="es-ES" sz="2800" b="1" dirty="0"/>
              <a:t> Carlos</a:t>
            </a:r>
          </a:p>
          <a:p>
            <a:r>
              <a:rPr lang="es-ES" sz="2800" b="1" dirty="0"/>
              <a:t>Llave Herrera </a:t>
            </a:r>
            <a:r>
              <a:rPr lang="es-ES" sz="2800" b="1" dirty="0" err="1"/>
              <a:t>JeanFranco</a:t>
            </a:r>
            <a:endParaRPr lang="es-ES" sz="2800" b="1" dirty="0"/>
          </a:p>
          <a:p>
            <a:r>
              <a:rPr lang="es-ES" sz="2800" b="1" dirty="0"/>
              <a:t>Manco Arias Aylin</a:t>
            </a:r>
          </a:p>
          <a:p>
            <a:r>
              <a:rPr lang="es-ES" sz="2800" b="1" dirty="0"/>
              <a:t>Mendoza </a:t>
            </a:r>
            <a:r>
              <a:rPr lang="es-ES" sz="2800" b="1" dirty="0" err="1"/>
              <a:t>Diaz</a:t>
            </a:r>
            <a:r>
              <a:rPr lang="es-ES" sz="2800" b="1" dirty="0"/>
              <a:t> Axel</a:t>
            </a:r>
            <a:endParaRPr lang="es-PE" sz="2800" b="1" dirty="0"/>
          </a:p>
          <a:p>
            <a:endParaRPr lang="es-PE" dirty="0"/>
          </a:p>
        </p:txBody>
      </p:sp>
      <p:pic>
        <p:nvPicPr>
          <p:cNvPr id="6" name="Imagen 5"/>
          <p:cNvPicPr>
            <a:picLocks noChangeAspect="1"/>
          </p:cNvPicPr>
          <p:nvPr/>
        </p:nvPicPr>
        <p:blipFill rotWithShape="1">
          <a:blip r:embed="rId2"/>
          <a:srcRect l="9310" t="42163" r="43009" b="24183"/>
          <a:stretch/>
        </p:blipFill>
        <p:spPr>
          <a:xfrm>
            <a:off x="422029" y="3938954"/>
            <a:ext cx="6203853" cy="2461846"/>
          </a:xfrm>
          <a:prstGeom prst="rect">
            <a:avLst/>
          </a:prstGeom>
        </p:spPr>
      </p:pic>
    </p:spTree>
    <p:extLst>
      <p:ext uri="{BB962C8B-B14F-4D97-AF65-F5344CB8AC3E}">
        <p14:creationId xmlns:p14="http://schemas.microsoft.com/office/powerpoint/2010/main" val="3670242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PRINCIPIO DE SUSTITUCION DE LISKOV</a:t>
            </a:r>
            <a:endParaRPr lang="es-PE" dirty="0"/>
          </a:p>
        </p:txBody>
      </p:sp>
      <p:sp>
        <p:nvSpPr>
          <p:cNvPr id="3" name="Marcador de contenido 2"/>
          <p:cNvSpPr>
            <a:spLocks noGrp="1"/>
          </p:cNvSpPr>
          <p:nvPr>
            <p:ph idx="1"/>
          </p:nvPr>
        </p:nvSpPr>
        <p:spPr>
          <a:xfrm>
            <a:off x="1617785" y="2166425"/>
            <a:ext cx="9369214" cy="801858"/>
          </a:xfrm>
        </p:spPr>
        <p:txBody>
          <a:bodyPr/>
          <a:lstStyle/>
          <a:p>
            <a:pPr marL="0" indent="0" algn="ctr">
              <a:buNone/>
            </a:pPr>
            <a:r>
              <a:rPr lang="es-PE" dirty="0">
                <a:solidFill>
                  <a:schemeClr val="bg1"/>
                </a:solidFill>
              </a:rPr>
              <a:t>“Objetos de un programa deberían ser reemplazables por instancias de sus subtipos sin alterar el correcto funcionamiento del programa”.</a:t>
            </a:r>
          </a:p>
        </p:txBody>
      </p:sp>
      <p:pic>
        <p:nvPicPr>
          <p:cNvPr id="4" name="Imagen 3"/>
          <p:cNvPicPr>
            <a:picLocks noChangeAspect="1"/>
          </p:cNvPicPr>
          <p:nvPr/>
        </p:nvPicPr>
        <p:blipFill rotWithShape="1">
          <a:blip r:embed="rId2"/>
          <a:srcRect l="18718" t="35432" r="52306" b="29761"/>
          <a:stretch/>
        </p:blipFill>
        <p:spPr>
          <a:xfrm>
            <a:off x="3432517" y="3123028"/>
            <a:ext cx="4557933" cy="3078307"/>
          </a:xfrm>
          <a:prstGeom prst="rect">
            <a:avLst/>
          </a:prstGeom>
        </p:spPr>
      </p:pic>
    </p:spTree>
    <p:extLst>
      <p:ext uri="{BB962C8B-B14F-4D97-AF65-F5344CB8AC3E}">
        <p14:creationId xmlns:p14="http://schemas.microsoft.com/office/powerpoint/2010/main" val="381733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BARBARA LISKOV</a:t>
            </a:r>
            <a:endParaRPr lang="es-PE" dirty="0"/>
          </a:p>
        </p:txBody>
      </p:sp>
      <p:sp>
        <p:nvSpPr>
          <p:cNvPr id="3" name="Marcador de contenido 2"/>
          <p:cNvSpPr>
            <a:spLocks noGrp="1"/>
          </p:cNvSpPr>
          <p:nvPr>
            <p:ph idx="1"/>
          </p:nvPr>
        </p:nvSpPr>
        <p:spPr>
          <a:xfrm>
            <a:off x="818712" y="2513831"/>
            <a:ext cx="10554574" cy="3636511"/>
          </a:xfrm>
        </p:spPr>
        <p:txBody>
          <a:bodyPr>
            <a:normAutofit/>
          </a:bodyPr>
          <a:lstStyle/>
          <a:p>
            <a:pPr algn="just"/>
            <a:r>
              <a:rPr lang="es-PE" b="1" dirty="0"/>
              <a:t>Barbara Jane Huberman</a:t>
            </a:r>
            <a:r>
              <a:rPr lang="es-PE" dirty="0"/>
              <a:t> (nacida el 7 de noviembre de 1939) es una prominente científica de la computación estadounidense, en 1970, se casó con Nathan Liskov, y su hijo, Moses Liskov, nació en 1975.</a:t>
            </a:r>
          </a:p>
          <a:p>
            <a:pPr algn="just"/>
            <a:r>
              <a:rPr lang="es-PE" dirty="0"/>
              <a:t>Actualmente está trabajando en el departamento de </a:t>
            </a:r>
            <a:r>
              <a:rPr lang="es-PE" b="1" dirty="0"/>
              <a:t>Ingeniería Eléctrica </a:t>
            </a:r>
            <a:r>
              <a:rPr lang="es-PE" dirty="0"/>
              <a:t>y </a:t>
            </a:r>
            <a:r>
              <a:rPr lang="es-PE" b="1" dirty="0"/>
              <a:t>Ciencias de la Computación de MIT</a:t>
            </a:r>
            <a:r>
              <a:rPr lang="es-PE" dirty="0"/>
              <a:t>, como profesora de ingeniería de </a:t>
            </a:r>
            <a:r>
              <a:rPr lang="es-PE" b="1" dirty="0"/>
              <a:t>Ford</a:t>
            </a:r>
            <a:r>
              <a:rPr lang="es-PE" dirty="0"/>
              <a:t>. Consiguió su graduación en Matemáticas en la Universidad de California, Berkeley en 1961 y años más tarde, en 1968, se convirtió en la primera mujer de los Estados Unidos en conseguir un Doctorado  de </a:t>
            </a:r>
            <a:r>
              <a:rPr lang="es-PE" b="1" dirty="0"/>
              <a:t>Filosofía en Ciencias de la computación</a:t>
            </a:r>
            <a:r>
              <a:rPr lang="es-PE" dirty="0"/>
              <a:t> por la Universidad de Stanford.</a:t>
            </a:r>
          </a:p>
          <a:p>
            <a:pPr algn="just"/>
            <a:r>
              <a:rPr lang="es-PE" dirty="0"/>
              <a:t>Liskov es autora de 3 libros y cientos de informes técnicos.</a:t>
            </a:r>
          </a:p>
        </p:txBody>
      </p:sp>
    </p:spTree>
    <p:extLst>
      <p:ext uri="{BB962C8B-B14F-4D97-AF65-F5344CB8AC3E}">
        <p14:creationId xmlns:p14="http://schemas.microsoft.com/office/powerpoint/2010/main" val="283530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p:cNvSpPr txBox="1">
            <a:spLocks/>
          </p:cNvSpPr>
          <p:nvPr/>
        </p:nvSpPr>
        <p:spPr>
          <a:xfrm>
            <a:off x="818713" y="1610745"/>
            <a:ext cx="10554574" cy="3636511"/>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s-PE"/>
              <a:t>Barbara Liskov ha dirigido varios proyectos significativos, como el diseño e implementación del </a:t>
            </a:r>
            <a:r>
              <a:rPr lang="es-PE" b="1"/>
              <a:t>lenguaje de programación CLU</a:t>
            </a:r>
            <a:r>
              <a:rPr lang="es-PE"/>
              <a:t>, el primer lenguaje de programación que soportaba la abstracción de datos, Argus, que fue el primer lenguaje de alto nivel en soportar la implementación de programas distribuidos y Thor, un sistema de base de datos orientado a objetos. Junto con Jeannette Wing, desarrolló una particular definición de subtipo, comúnmente conocido como el Principio de sustitución de Liskov.</a:t>
            </a:r>
          </a:p>
          <a:p>
            <a:pPr algn="just"/>
            <a:r>
              <a:rPr lang="es-PE"/>
              <a:t>La profesora Liskov es miembro de la Academia Nacional de Ingeniería (National Academy of Engineering) de los Estados Unidos. En 2004 ganó la Medalla John von Neumann por "su fundamental contribución a los lenguajes de programación, metodologías de programación y sistemas distribuidos".</a:t>
            </a:r>
            <a:endParaRPr lang="es-PE" dirty="0"/>
          </a:p>
        </p:txBody>
      </p:sp>
    </p:spTree>
    <p:extLst>
      <p:ext uri="{BB962C8B-B14F-4D97-AF65-F5344CB8AC3E}">
        <p14:creationId xmlns:p14="http://schemas.microsoft.com/office/powerpoint/2010/main" val="160296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DEFINICION</a:t>
            </a:r>
            <a:endParaRPr lang="es-PE" dirty="0"/>
          </a:p>
        </p:txBody>
      </p:sp>
      <p:sp>
        <p:nvSpPr>
          <p:cNvPr id="3" name="Marcador de contenido 2"/>
          <p:cNvSpPr>
            <a:spLocks noGrp="1"/>
          </p:cNvSpPr>
          <p:nvPr>
            <p:ph idx="1"/>
          </p:nvPr>
        </p:nvSpPr>
        <p:spPr/>
        <p:txBody>
          <a:bodyPr/>
          <a:lstStyle/>
          <a:p>
            <a:pPr algn="just"/>
            <a:r>
              <a:rPr lang="es-PE" dirty="0"/>
              <a:t>Conferencia magistral en 1987 titulada La Abstracción de Datos y Jerarquía</a:t>
            </a:r>
          </a:p>
          <a:p>
            <a:pPr algn="just"/>
            <a:r>
              <a:rPr lang="es-PE" dirty="0"/>
              <a:t>Es un principio de la programación orientada a objetos. Y puede definirse como: Cada clase que hereda de otra puede usarse como su padre sin necesidad de conocer las diferencias entre ellas.</a:t>
            </a:r>
          </a:p>
          <a:p>
            <a:pPr marL="914400" lvl="2" indent="0" algn="just">
              <a:buNone/>
            </a:pPr>
            <a:r>
              <a:rPr lang="es-PE" dirty="0"/>
              <a:t>En lenguaje más formal: si S es un subtipo de T, entonces los objetos de tipo T en un programa de computadora pueden ser sustituidos por objetos de tipo S (es decir, los objetos de tipo S pueden sustituir objetos de tipo T), sin alterar ninguna de las propiedades deseables de ese programa (la corrección, la tarea que realiza, etc.) </a:t>
            </a:r>
          </a:p>
        </p:txBody>
      </p:sp>
    </p:spTree>
    <p:extLst>
      <p:ext uri="{BB962C8B-B14F-4D97-AF65-F5344CB8AC3E}">
        <p14:creationId xmlns:p14="http://schemas.microsoft.com/office/powerpoint/2010/main" val="229277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61257" y="261257"/>
            <a:ext cx="1140056" cy="369332"/>
          </a:xfrm>
          <a:prstGeom prst="rect">
            <a:avLst/>
          </a:prstGeom>
          <a:noFill/>
        </p:spPr>
        <p:txBody>
          <a:bodyPr wrap="none" rtlCol="0">
            <a:spAutoFit/>
          </a:bodyPr>
          <a:lstStyle/>
          <a:p>
            <a:r>
              <a:rPr lang="es-ES" dirty="0"/>
              <a:t>Ejemplo:</a:t>
            </a:r>
            <a:endParaRPr lang="es-PE" dirty="0"/>
          </a:p>
        </p:txBody>
      </p:sp>
      <p:pic>
        <p:nvPicPr>
          <p:cNvPr id="3" name="Imagen 2"/>
          <p:cNvPicPr/>
          <p:nvPr/>
        </p:nvPicPr>
        <p:blipFill rotWithShape="1">
          <a:blip r:embed="rId2">
            <a:extLst>
              <a:ext uri="{28A0092B-C50C-407E-A947-70E740481C1C}">
                <a14:useLocalDpi xmlns:a14="http://schemas.microsoft.com/office/drawing/2010/main" val="0"/>
              </a:ext>
            </a:extLst>
          </a:blip>
          <a:srcRect l="30" r="30778" b="52295"/>
          <a:stretch/>
        </p:blipFill>
        <p:spPr>
          <a:xfrm>
            <a:off x="1987825" y="1446861"/>
            <a:ext cx="4041913" cy="3850695"/>
          </a:xfrm>
          <a:prstGeom prst="rect">
            <a:avLst/>
          </a:prstGeom>
        </p:spPr>
      </p:pic>
      <p:pic>
        <p:nvPicPr>
          <p:cNvPr id="4" name="Imagen 3"/>
          <p:cNvPicPr/>
          <p:nvPr/>
        </p:nvPicPr>
        <p:blipFill rotWithShape="1">
          <a:blip r:embed="rId2">
            <a:extLst>
              <a:ext uri="{28A0092B-C50C-407E-A947-70E740481C1C}">
                <a14:useLocalDpi xmlns:a14="http://schemas.microsoft.com/office/drawing/2010/main" val="0"/>
              </a:ext>
            </a:extLst>
          </a:blip>
          <a:srcRect l="1" t="47705" r="-296"/>
          <a:stretch/>
        </p:blipFill>
        <p:spPr>
          <a:xfrm>
            <a:off x="6293540" y="1446861"/>
            <a:ext cx="4069660" cy="3850695"/>
          </a:xfrm>
          <a:prstGeom prst="rect">
            <a:avLst/>
          </a:prstGeom>
        </p:spPr>
      </p:pic>
    </p:spTree>
    <p:extLst>
      <p:ext uri="{BB962C8B-B14F-4D97-AF65-F5344CB8AC3E}">
        <p14:creationId xmlns:p14="http://schemas.microsoft.com/office/powerpoint/2010/main" val="4081076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345096" y="1228398"/>
            <a:ext cx="9501808" cy="4401205"/>
          </a:xfrm>
          <a:prstGeom prst="rect">
            <a:avLst/>
          </a:prstGeom>
        </p:spPr>
        <p:txBody>
          <a:bodyPr wrap="square">
            <a:spAutoFit/>
          </a:bodyPr>
          <a:lstStyle/>
          <a:p>
            <a:pPr algn="just"/>
            <a:r>
              <a:rPr lang="es-PE" sz="2800" dirty="0">
                <a:latin typeface="Calibri" panose="020F0502020204030204" pitchFamily="34" charset="0"/>
                <a:ea typeface="Calibri" panose="020F0502020204030204" pitchFamily="34" charset="0"/>
                <a:cs typeface="Times New Roman" panose="02020603050405020304" pitchFamily="18" charset="0"/>
              </a:rPr>
              <a:t>Básicamente, LSP afirma que si tenemos dos objetos de tipos diferentes –</a:t>
            </a:r>
            <a:r>
              <a:rPr lang="es-PE" sz="2800" b="1" dirty="0">
                <a:latin typeface="Calibri" panose="020F0502020204030204" pitchFamily="34" charset="0"/>
                <a:ea typeface="Calibri" panose="020F0502020204030204" pitchFamily="34" charset="0"/>
                <a:cs typeface="Times New Roman" panose="02020603050405020304" pitchFamily="18" charset="0"/>
              </a:rPr>
              <a:t>Coche</a:t>
            </a:r>
            <a:r>
              <a:rPr lang="es-PE" sz="2800" dirty="0">
                <a:latin typeface="Calibri" panose="020F0502020204030204" pitchFamily="34" charset="0"/>
                <a:ea typeface="Calibri" panose="020F0502020204030204" pitchFamily="34" charset="0"/>
                <a:cs typeface="Times New Roman" panose="02020603050405020304" pitchFamily="18" charset="0"/>
              </a:rPr>
              <a:t> y </a:t>
            </a:r>
            <a:r>
              <a:rPr lang="es-PE" sz="2800" b="1" dirty="0">
                <a:latin typeface="Calibri" panose="020F0502020204030204" pitchFamily="34" charset="0"/>
                <a:ea typeface="Calibri" panose="020F0502020204030204" pitchFamily="34" charset="0"/>
                <a:cs typeface="Times New Roman" panose="02020603050405020304" pitchFamily="18" charset="0"/>
              </a:rPr>
              <a:t>Ciclomotor</a:t>
            </a:r>
            <a:r>
              <a:rPr lang="es-PE" sz="2800" dirty="0">
                <a:latin typeface="Calibri" panose="020F0502020204030204" pitchFamily="34" charset="0"/>
                <a:ea typeface="Calibri" panose="020F0502020204030204" pitchFamily="34" charset="0"/>
                <a:cs typeface="Times New Roman" panose="02020603050405020304" pitchFamily="18" charset="0"/>
              </a:rPr>
              <a:t>– que derivan de una misma clase base –</a:t>
            </a:r>
            <a:r>
              <a:rPr lang="es-PE" sz="2800" b="1" dirty="0">
                <a:latin typeface="Calibri" panose="020F0502020204030204" pitchFamily="34" charset="0"/>
                <a:ea typeface="Calibri" panose="020F0502020204030204" pitchFamily="34" charset="0"/>
                <a:cs typeface="Times New Roman" panose="02020603050405020304" pitchFamily="18" charset="0"/>
              </a:rPr>
              <a:t>Vehículo</a:t>
            </a:r>
            <a:r>
              <a:rPr lang="es-PE" sz="2800" dirty="0">
                <a:latin typeface="Calibri" panose="020F0502020204030204" pitchFamily="34" charset="0"/>
                <a:ea typeface="Calibri" panose="020F0502020204030204" pitchFamily="34" charset="0"/>
                <a:cs typeface="Times New Roman" panose="02020603050405020304" pitchFamily="18" charset="0"/>
              </a:rPr>
              <a:t>–, deberíamos poder reemplazar cada uno de los tipos –</a:t>
            </a:r>
            <a:r>
              <a:rPr lang="es-PE" sz="2800" b="1" dirty="0">
                <a:latin typeface="Calibri" panose="020F0502020204030204" pitchFamily="34" charset="0"/>
                <a:ea typeface="Calibri" panose="020F0502020204030204" pitchFamily="34" charset="0"/>
                <a:cs typeface="Times New Roman" panose="02020603050405020304" pitchFamily="18" charset="0"/>
              </a:rPr>
              <a:t>Coche/Ciclomotor</a:t>
            </a:r>
            <a:r>
              <a:rPr lang="es-PE" sz="2800" dirty="0">
                <a:latin typeface="Calibri" panose="020F0502020204030204" pitchFamily="34" charset="0"/>
                <a:ea typeface="Calibri" panose="020F0502020204030204" pitchFamily="34" charset="0"/>
                <a:cs typeface="Times New Roman" panose="02020603050405020304" pitchFamily="18" charset="0"/>
              </a:rPr>
              <a:t> y viceversa– allí dónde el tipo base –</a:t>
            </a:r>
            <a:r>
              <a:rPr lang="es-PE" sz="2800" b="1" dirty="0">
                <a:latin typeface="Calibri" panose="020F0502020204030204" pitchFamily="34" charset="0"/>
                <a:ea typeface="Calibri" panose="020F0502020204030204" pitchFamily="34" charset="0"/>
                <a:cs typeface="Times New Roman" panose="02020603050405020304" pitchFamily="18" charset="0"/>
              </a:rPr>
              <a:t>Vehículo</a:t>
            </a:r>
            <a:r>
              <a:rPr lang="es-PE" sz="2800" dirty="0">
                <a:latin typeface="Calibri" panose="020F0502020204030204" pitchFamily="34" charset="0"/>
                <a:ea typeface="Calibri" panose="020F0502020204030204" pitchFamily="34" charset="0"/>
                <a:cs typeface="Times New Roman" panose="02020603050405020304" pitchFamily="18" charset="0"/>
              </a:rPr>
              <a:t>– esté implementado. En el ejemplo anterior tenemos un claro caso de violación del LSP, ya que la ejecución del método </a:t>
            </a:r>
            <a:r>
              <a:rPr lang="es-PE" sz="2800" b="1" dirty="0">
                <a:latin typeface="Calibri" panose="020F0502020204030204" pitchFamily="34" charset="0"/>
                <a:ea typeface="Calibri" panose="020F0502020204030204" pitchFamily="34" charset="0"/>
                <a:cs typeface="Times New Roman" panose="02020603050405020304" pitchFamily="18" charset="0"/>
              </a:rPr>
              <a:t>CalcularImpuesto</a:t>
            </a:r>
            <a:r>
              <a:rPr lang="es-PE" sz="2800" dirty="0">
                <a:latin typeface="Calibri" panose="020F0502020204030204" pitchFamily="34" charset="0"/>
                <a:ea typeface="Calibri" panose="020F0502020204030204" pitchFamily="34" charset="0"/>
                <a:cs typeface="Times New Roman" panose="02020603050405020304" pitchFamily="18" charset="0"/>
              </a:rPr>
              <a:t> generará una excepción de conversión de tipo si el objeto pasado por parámetro es de tipo </a:t>
            </a:r>
            <a:r>
              <a:rPr lang="es-PE" sz="2800" b="1" dirty="0">
                <a:latin typeface="Calibri" panose="020F0502020204030204" pitchFamily="34" charset="0"/>
                <a:ea typeface="Calibri" panose="020F0502020204030204" pitchFamily="34" charset="0"/>
                <a:cs typeface="Times New Roman" panose="02020603050405020304" pitchFamily="18" charset="0"/>
              </a:rPr>
              <a:t>Ciclomotor</a:t>
            </a:r>
            <a:r>
              <a:rPr lang="es-PE" sz="2800" dirty="0">
                <a:latin typeface="Calibri" panose="020F0502020204030204" pitchFamily="34" charset="0"/>
                <a:ea typeface="Calibri" panose="020F0502020204030204" pitchFamily="34" charset="0"/>
                <a:cs typeface="Times New Roman" panose="02020603050405020304" pitchFamily="18" charset="0"/>
              </a:rPr>
              <a:t> en lugar de </a:t>
            </a:r>
            <a:r>
              <a:rPr lang="es-PE" sz="2800" b="1" dirty="0">
                <a:latin typeface="Calibri" panose="020F0502020204030204" pitchFamily="34" charset="0"/>
                <a:ea typeface="Calibri" panose="020F0502020204030204" pitchFamily="34" charset="0"/>
                <a:cs typeface="Times New Roman" panose="02020603050405020304" pitchFamily="18" charset="0"/>
              </a:rPr>
              <a:t>Coche</a:t>
            </a:r>
            <a:r>
              <a:rPr lang="es-PE" sz="2800" dirty="0">
                <a:latin typeface="Calibri" panose="020F0502020204030204" pitchFamily="34" charset="0"/>
                <a:ea typeface="Calibri" panose="020F0502020204030204" pitchFamily="34" charset="0"/>
                <a:cs typeface="Times New Roman" panose="02020603050405020304" pitchFamily="18" charset="0"/>
              </a:rPr>
              <a:t>, pese a que ambas clases derivan de la misma clase base </a:t>
            </a:r>
            <a:r>
              <a:rPr lang="es-PE" sz="2800" b="1" dirty="0">
                <a:latin typeface="Calibri" panose="020F0502020204030204" pitchFamily="34" charset="0"/>
                <a:ea typeface="Calibri" panose="020F0502020204030204" pitchFamily="34" charset="0"/>
                <a:cs typeface="Times New Roman" panose="02020603050405020304" pitchFamily="18" charset="0"/>
              </a:rPr>
              <a:t>Vehículo</a:t>
            </a:r>
            <a:r>
              <a:rPr lang="es-PE" sz="2800" dirty="0">
                <a:latin typeface="Calibri" panose="020F0502020204030204" pitchFamily="34" charset="0"/>
                <a:ea typeface="Calibri" panose="020F0502020204030204" pitchFamily="34" charset="0"/>
                <a:cs typeface="Times New Roman" panose="02020603050405020304" pitchFamily="18" charset="0"/>
              </a:rPr>
              <a:t>.</a:t>
            </a:r>
            <a:endParaRPr lang="es-PE" sz="2800" dirty="0"/>
          </a:p>
        </p:txBody>
      </p:sp>
    </p:spTree>
    <p:extLst>
      <p:ext uri="{BB962C8B-B14F-4D97-AF65-F5344CB8AC3E}">
        <p14:creationId xmlns:p14="http://schemas.microsoft.com/office/powerpoint/2010/main" val="3685301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extLst>
              <a:ext uri="{28A0092B-C50C-407E-A947-70E740481C1C}">
                <a14:useLocalDpi xmlns:a14="http://schemas.microsoft.com/office/drawing/2010/main" val="0"/>
              </a:ext>
            </a:extLst>
          </a:blip>
          <a:stretch>
            <a:fillRect/>
          </a:stretch>
        </p:blipFill>
        <p:spPr>
          <a:xfrm>
            <a:off x="2358886" y="615174"/>
            <a:ext cx="7474228" cy="5627652"/>
          </a:xfrm>
          <a:prstGeom prst="rect">
            <a:avLst/>
          </a:prstGeom>
        </p:spPr>
      </p:pic>
    </p:spTree>
    <p:extLst>
      <p:ext uri="{BB962C8B-B14F-4D97-AF65-F5344CB8AC3E}">
        <p14:creationId xmlns:p14="http://schemas.microsoft.com/office/powerpoint/2010/main" val="882616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just"/>
            <a:r>
              <a:rPr lang="es-PE" sz="3200" dirty="0"/>
              <a:t>Principio de Segregación de Interfaces</a:t>
            </a:r>
          </a:p>
        </p:txBody>
      </p:sp>
      <p:sp>
        <p:nvSpPr>
          <p:cNvPr id="3" name="Subtítulo 2"/>
          <p:cNvSpPr>
            <a:spLocks noGrp="1"/>
          </p:cNvSpPr>
          <p:nvPr>
            <p:ph idx="1"/>
          </p:nvPr>
        </p:nvSpPr>
        <p:spPr>
          <a:xfrm>
            <a:off x="401060" y="1969477"/>
            <a:ext cx="8095826" cy="4192172"/>
          </a:xfrm>
        </p:spPr>
        <p:txBody>
          <a:bodyPr>
            <a:normAutofit lnSpcReduction="10000"/>
          </a:bodyPr>
          <a:lstStyle/>
          <a:p>
            <a:pPr marL="0" indent="0" algn="just">
              <a:lnSpc>
                <a:spcPct val="100000"/>
              </a:lnSpc>
              <a:buNone/>
            </a:pPr>
            <a:r>
              <a:rPr lang="es-PE" dirty="0"/>
              <a:t>El principio de segregación de interfaces es el cuarto principio del acrónimo SOLID. </a:t>
            </a:r>
          </a:p>
          <a:p>
            <a:pPr marL="0" indent="0" algn="just">
              <a:lnSpc>
                <a:spcPct val="100000"/>
              </a:lnSpc>
              <a:buNone/>
            </a:pPr>
            <a:r>
              <a:rPr lang="es-PE" dirty="0" smtClean="0"/>
              <a:t>El </a:t>
            </a:r>
            <a:r>
              <a:rPr lang="es-PE" dirty="0"/>
              <a:t>Principio de Segregación de Interfaces fue utilizado por primera vez por Robert C. Martin durante unas sesiones de consultoría en Xerox.</a:t>
            </a:r>
          </a:p>
          <a:p>
            <a:pPr marL="0" indent="0" algn="just">
              <a:lnSpc>
                <a:spcPct val="100000"/>
              </a:lnSpc>
              <a:buNone/>
            </a:pPr>
            <a:r>
              <a:rPr lang="es-ES" dirty="0" smtClean="0"/>
              <a:t>El </a:t>
            </a:r>
            <a:r>
              <a:rPr lang="es-ES" dirty="0"/>
              <a:t>principio de segregación de interfaces viene a decir que ninguna clase debería depender de métodos que no usa. </a:t>
            </a:r>
          </a:p>
          <a:p>
            <a:pPr marL="0" indent="0" algn="just">
              <a:lnSpc>
                <a:spcPct val="100000"/>
              </a:lnSpc>
              <a:buNone/>
            </a:pPr>
            <a:r>
              <a:rPr lang="es-ES" dirty="0"/>
              <a:t>Cuando creemos interfaces que definan comportamientos, es importante estar seguros de que todas las clases que implementen esas interfaces vayan a necesitar y ser capaces de agregar comportamientos a todos los métodos.</a:t>
            </a:r>
          </a:p>
          <a:p>
            <a:pPr marL="342900" indent="-342900" algn="just">
              <a:lnSpc>
                <a:spcPct val="100000"/>
              </a:lnSpc>
              <a:buFont typeface="Wingdings" panose="05000000000000000000" pitchFamily="2" charset="2"/>
              <a:buChar char="Ø"/>
            </a:pPr>
            <a:endParaRPr lang="es-ES" dirty="0"/>
          </a:p>
          <a:p>
            <a:pPr marL="342900" indent="-342900" algn="just">
              <a:buFont typeface="Wingdings" panose="05000000000000000000" pitchFamily="2" charset="2"/>
              <a:buChar char="Ø"/>
            </a:pPr>
            <a:endParaRPr lang="es-ES" dirty="0"/>
          </a:p>
          <a:p>
            <a:pPr marL="342900" indent="-342900" algn="just">
              <a:buFont typeface="Wingdings" panose="05000000000000000000" pitchFamily="2" charset="2"/>
              <a:buChar char="Ø"/>
            </a:pPr>
            <a:endParaRPr lang="es-PE" dirty="0"/>
          </a:p>
        </p:txBody>
      </p:sp>
      <p:pic>
        <p:nvPicPr>
          <p:cNvPr id="4" name="Imagen 3"/>
          <p:cNvPicPr>
            <a:picLocks noChangeAspect="1"/>
          </p:cNvPicPr>
          <p:nvPr/>
        </p:nvPicPr>
        <p:blipFill rotWithShape="1">
          <a:blip r:embed="rId2"/>
          <a:srcRect l="17528" t="34663" r="50792" b="27260"/>
          <a:stretch/>
        </p:blipFill>
        <p:spPr>
          <a:xfrm>
            <a:off x="8665697" y="2929536"/>
            <a:ext cx="3362179" cy="2272053"/>
          </a:xfrm>
          <a:prstGeom prst="rect">
            <a:avLst/>
          </a:prstGeom>
        </p:spPr>
      </p:pic>
    </p:spTree>
    <p:extLst>
      <p:ext uri="{BB962C8B-B14F-4D97-AF65-F5344CB8AC3E}">
        <p14:creationId xmlns:p14="http://schemas.microsoft.com/office/powerpoint/2010/main" val="2624335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739909" y="1991511"/>
            <a:ext cx="9817994" cy="4113947"/>
          </a:xfrm>
          <a:prstGeom prst="rect">
            <a:avLst/>
          </a:prstGeom>
        </p:spPr>
        <p:txBody>
          <a:bodyPr wrap="square">
            <a:spAutoFit/>
          </a:bodyPr>
          <a:lstStyle/>
          <a:p>
            <a:pPr algn="just">
              <a:lnSpc>
                <a:spcPct val="200000"/>
              </a:lnSpc>
              <a:spcAft>
                <a:spcPts val="800"/>
              </a:spcAft>
            </a:pPr>
            <a:r>
              <a:rPr lang="es-ES" sz="2800" b="1" dirty="0">
                <a:effectLst/>
                <a:latin typeface="+mj-lt"/>
                <a:ea typeface="Calibri" panose="020F0502020204030204" pitchFamily="34" charset="0"/>
                <a:cs typeface="Times New Roman" panose="02020603050405020304" pitchFamily="18" charset="0"/>
              </a:rPr>
              <a:t>El problema</a:t>
            </a:r>
            <a:endParaRPr lang="es-PE" sz="2800" dirty="0">
              <a:effectLst/>
              <a:latin typeface="+mj-lt"/>
              <a:ea typeface="Calibri" panose="020F0502020204030204" pitchFamily="34" charset="0"/>
              <a:cs typeface="Times New Roman" panose="02020603050405020304" pitchFamily="18" charset="0"/>
            </a:endParaRPr>
          </a:p>
          <a:p>
            <a:pPr algn="just">
              <a:spcAft>
                <a:spcPts val="800"/>
              </a:spcAft>
            </a:pPr>
            <a:r>
              <a:rPr lang="es-ES" sz="2400" dirty="0">
                <a:effectLst/>
                <a:ea typeface="Calibri" panose="020F0502020204030204" pitchFamily="34" charset="0"/>
                <a:cs typeface="Times New Roman" panose="02020603050405020304" pitchFamily="18" charset="0"/>
              </a:rPr>
              <a:t>La problemática surge cuando esas interfaces intentan definir más cosas de las debidas (</a:t>
            </a:r>
            <a:r>
              <a:rPr lang="es-ES" sz="2400" i="1" dirty="0" err="1">
                <a:effectLst/>
                <a:ea typeface="Calibri" panose="020F0502020204030204" pitchFamily="34" charset="0"/>
                <a:cs typeface="Times New Roman" panose="02020603050405020304" pitchFamily="18" charset="0"/>
              </a:rPr>
              <a:t>fat</a:t>
            </a:r>
            <a:r>
              <a:rPr lang="es-ES" sz="2400" i="1" dirty="0">
                <a:effectLst/>
                <a:ea typeface="Calibri" panose="020F0502020204030204" pitchFamily="34" charset="0"/>
                <a:cs typeface="Times New Roman" panose="02020603050405020304" pitchFamily="18" charset="0"/>
              </a:rPr>
              <a:t> interfaces)</a:t>
            </a:r>
            <a:r>
              <a:rPr lang="es-ES" sz="2400" dirty="0">
                <a:effectLst/>
                <a:ea typeface="Calibri" panose="020F0502020204030204" pitchFamily="34" charset="0"/>
                <a:cs typeface="Times New Roman" panose="02020603050405020304" pitchFamily="18" charset="0"/>
              </a:rPr>
              <a:t>. Probablemente ocurrirá que las clases hijas acabarán por no usar muchos de esos métodos, y habrá que darles una implementación. Muy habitual es lanzar una excepción, o simplemente no hacer nada.</a:t>
            </a:r>
          </a:p>
          <a:p>
            <a:pPr algn="just">
              <a:spcAft>
                <a:spcPts val="800"/>
              </a:spcAft>
            </a:pPr>
            <a:r>
              <a:rPr lang="es-PE" sz="2400" dirty="0">
                <a:ea typeface="Calibri" panose="020F0502020204030204" pitchFamily="34" charset="0"/>
                <a:cs typeface="Times New Roman" panose="02020603050405020304" pitchFamily="18" charset="0"/>
              </a:rPr>
              <a:t>E</a:t>
            </a:r>
            <a:r>
              <a:rPr lang="es-PE" sz="2400" dirty="0">
                <a:effectLst/>
                <a:ea typeface="Calibri" panose="020F0502020204030204" pitchFamily="34" charset="0"/>
                <a:cs typeface="Times New Roman" panose="02020603050405020304" pitchFamily="18" charset="0"/>
              </a:rPr>
              <a:t>sto es peligroso ya que si lanzamos una excepción, es más que probable que el módulo que define esa interfaz use el método en algún momento, y esto hará fallar nuestro programa.</a:t>
            </a:r>
          </a:p>
        </p:txBody>
      </p:sp>
    </p:spTree>
    <p:extLst>
      <p:ext uri="{BB962C8B-B14F-4D97-AF65-F5344CB8AC3E}">
        <p14:creationId xmlns:p14="http://schemas.microsoft.com/office/powerpoint/2010/main" val="411171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800" b="1" dirty="0"/>
              <a:t>¿Cómo detectar que estamos violando este principio?</a:t>
            </a:r>
          </a:p>
        </p:txBody>
      </p:sp>
      <p:sp>
        <p:nvSpPr>
          <p:cNvPr id="3" name="Rectángulo 2"/>
          <p:cNvSpPr/>
          <p:nvPr/>
        </p:nvSpPr>
        <p:spPr>
          <a:xfrm>
            <a:off x="627185" y="2759833"/>
            <a:ext cx="9354355" cy="1938992"/>
          </a:xfrm>
          <a:prstGeom prst="rect">
            <a:avLst/>
          </a:prstGeom>
        </p:spPr>
        <p:txBody>
          <a:bodyPr wrap="square">
            <a:spAutoFit/>
          </a:bodyPr>
          <a:lstStyle/>
          <a:p>
            <a:pPr algn="just">
              <a:spcAft>
                <a:spcPts val="800"/>
              </a:spcAft>
            </a:pPr>
            <a:r>
              <a:rPr lang="es-ES" sz="2400" dirty="0">
                <a:ea typeface="Calibri" panose="020F0502020204030204" pitchFamily="34" charset="0"/>
                <a:cs typeface="Times New Roman" panose="02020603050405020304" pitchFamily="18" charset="0"/>
              </a:rPr>
              <a:t>S</a:t>
            </a:r>
            <a:r>
              <a:rPr lang="es-ES" sz="2400" dirty="0">
                <a:effectLst/>
                <a:ea typeface="Calibri" panose="020F0502020204030204" pitchFamily="34" charset="0"/>
                <a:cs typeface="Times New Roman" panose="02020603050405020304" pitchFamily="18" charset="0"/>
              </a:rPr>
              <a:t>i al implementar una interfaz se ve que uno o varios de los métodos no tienen sentido y nos hacen falta dejarlos vacíos o lanzar excepciones, es muy probable que estemos violando este principio. Si la interfaz forma parte de nuestro código, lo mejor es dividirla en varias interfaces que definan comportamientos más específicos.</a:t>
            </a:r>
            <a:endParaRPr lang="es-PE"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5667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2069" t="31010" r="45279" b="30337"/>
          <a:stretch/>
        </p:blipFill>
        <p:spPr>
          <a:xfrm>
            <a:off x="7821637" y="2525150"/>
            <a:ext cx="4248443" cy="2827607"/>
          </a:xfrm>
          <a:prstGeom prst="rect">
            <a:avLst/>
          </a:prstGeom>
        </p:spPr>
      </p:pic>
      <p:sp>
        <p:nvSpPr>
          <p:cNvPr id="8" name="Título 1"/>
          <p:cNvSpPr>
            <a:spLocks noGrp="1"/>
          </p:cNvSpPr>
          <p:nvPr>
            <p:ph type="title"/>
          </p:nvPr>
        </p:nvSpPr>
        <p:spPr>
          <a:xfrm>
            <a:off x="1202919" y="284176"/>
            <a:ext cx="9784080" cy="1508760"/>
          </a:xfrm>
        </p:spPr>
        <p:txBody>
          <a:bodyPr/>
          <a:lstStyle/>
          <a:p>
            <a:r>
              <a:rPr lang="es-ES" dirty="0" smtClean="0"/>
              <a:t>Que es  solid?</a:t>
            </a:r>
            <a:endParaRPr lang="es-PE" dirty="0"/>
          </a:p>
        </p:txBody>
      </p:sp>
      <p:sp>
        <p:nvSpPr>
          <p:cNvPr id="9" name="Marcador de contenido 2"/>
          <p:cNvSpPr>
            <a:spLocks noGrp="1"/>
          </p:cNvSpPr>
          <p:nvPr>
            <p:ph idx="1"/>
          </p:nvPr>
        </p:nvSpPr>
        <p:spPr>
          <a:xfrm>
            <a:off x="1202919" y="2011680"/>
            <a:ext cx="6618718" cy="3854548"/>
          </a:xfrm>
        </p:spPr>
        <p:txBody>
          <a:bodyPr>
            <a:normAutofit lnSpcReduction="10000"/>
          </a:bodyPr>
          <a:lstStyle/>
          <a:p>
            <a:r>
              <a:rPr lang="es-ES" dirty="0" smtClean="0">
                <a:solidFill>
                  <a:schemeClr val="bg1"/>
                </a:solidFill>
                <a:latin typeface="Calibri Light" panose="020F0302020204030204" pitchFamily="34" charset="0"/>
              </a:rPr>
              <a:t>Es un acrónimo introducido por Robert Cecil Martin a comienzos de la década del 2000 que representa cinco principios básicos de la programación orientada a objetos y el diseño.</a:t>
            </a:r>
          </a:p>
          <a:p>
            <a:r>
              <a:rPr lang="es-ES" dirty="0" smtClean="0">
                <a:solidFill>
                  <a:schemeClr val="bg1"/>
                </a:solidFill>
                <a:latin typeface="Calibri Light" panose="020F0302020204030204" pitchFamily="34" charset="0"/>
              </a:rPr>
              <a:t>Cuando estos principios se aplican en conjunto es mas probable que un desarrollador cree un sistema que sea fácil de mantener y ampliar con el tiempo.</a:t>
            </a:r>
            <a:br>
              <a:rPr lang="es-ES" dirty="0" smtClean="0">
                <a:solidFill>
                  <a:schemeClr val="bg1"/>
                </a:solidFill>
                <a:latin typeface="Calibri Light" panose="020F0302020204030204" pitchFamily="34" charset="0"/>
              </a:rPr>
            </a:br>
            <a:r>
              <a:rPr lang="es-ES" dirty="0" smtClean="0">
                <a:solidFill>
                  <a:schemeClr val="bg1"/>
                </a:solidFill>
                <a:latin typeface="Calibri Light" panose="020F0302020204030204" pitchFamily="34" charset="0"/>
              </a:rPr>
              <a:t>Los principios SOLID son </a:t>
            </a:r>
            <a:r>
              <a:rPr lang="es-ES" dirty="0" err="1" smtClean="0">
                <a:solidFill>
                  <a:schemeClr val="bg1"/>
                </a:solidFill>
                <a:latin typeface="Calibri Light" panose="020F0302020204030204" pitchFamily="34" charset="0"/>
              </a:rPr>
              <a:t>guias</a:t>
            </a:r>
            <a:r>
              <a:rPr lang="es-ES" dirty="0" smtClean="0">
                <a:solidFill>
                  <a:schemeClr val="bg1"/>
                </a:solidFill>
                <a:latin typeface="Calibri Light" panose="020F0302020204030204" pitchFamily="34" charset="0"/>
              </a:rPr>
              <a:t> que pueden ser aplicadas en el desarrollo de software para eliminar código sucio provocando que el programador tenga que </a:t>
            </a:r>
            <a:r>
              <a:rPr lang="es-ES" dirty="0" err="1" smtClean="0">
                <a:solidFill>
                  <a:schemeClr val="bg1"/>
                </a:solidFill>
                <a:latin typeface="Calibri Light" panose="020F0302020204030204" pitchFamily="34" charset="0"/>
              </a:rPr>
              <a:t>refactorizar</a:t>
            </a:r>
            <a:r>
              <a:rPr lang="es-ES" dirty="0" smtClean="0">
                <a:solidFill>
                  <a:schemeClr val="bg1"/>
                </a:solidFill>
                <a:latin typeface="Calibri Light" panose="020F0302020204030204" pitchFamily="34" charset="0"/>
              </a:rPr>
              <a:t> el código fuente hasta que sea legible y extensible.</a:t>
            </a:r>
            <a:endParaRPr lang="es-PE" dirty="0" smtClean="0">
              <a:solidFill>
                <a:schemeClr val="bg1"/>
              </a:solidFill>
              <a:latin typeface="Calibri Light" panose="020F0302020204030204" pitchFamily="34" charset="0"/>
            </a:endParaRPr>
          </a:p>
        </p:txBody>
      </p:sp>
    </p:spTree>
    <p:extLst>
      <p:ext uri="{BB962C8B-B14F-4D97-AF65-F5344CB8AC3E}">
        <p14:creationId xmlns:p14="http://schemas.microsoft.com/office/powerpoint/2010/main" val="677573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866363" cy="459123"/>
          </a:xfrm>
        </p:spPr>
        <p:txBody>
          <a:bodyPr>
            <a:normAutofit/>
          </a:bodyPr>
          <a:lstStyle/>
          <a:p>
            <a:r>
              <a:rPr lang="es-PE" sz="2800" b="1" dirty="0"/>
              <a:t>Ejemplo</a:t>
            </a:r>
          </a:p>
        </p:txBody>
      </p:sp>
      <p:sp>
        <p:nvSpPr>
          <p:cNvPr id="5" name="Rectángulo 4"/>
          <p:cNvSpPr/>
          <p:nvPr/>
        </p:nvSpPr>
        <p:spPr>
          <a:xfrm>
            <a:off x="225083" y="2792619"/>
            <a:ext cx="5904682" cy="923330"/>
          </a:xfrm>
          <a:prstGeom prst="rect">
            <a:avLst/>
          </a:prstGeom>
        </p:spPr>
        <p:txBody>
          <a:bodyPr wrap="square">
            <a:spAutoFit/>
          </a:bodyPr>
          <a:lstStyle/>
          <a:p>
            <a:pPr marL="285750" indent="-285750" algn="just">
              <a:spcAft>
                <a:spcPts val="800"/>
              </a:spcAft>
              <a:buFont typeface="Wingdings" panose="05000000000000000000" pitchFamily="2" charset="2"/>
              <a:buChar char="Ø"/>
            </a:pPr>
            <a:r>
              <a:rPr lang="es-ES" dirty="0">
                <a:effectLst/>
                <a:ea typeface="Calibri" panose="020F0502020204030204" pitchFamily="34" charset="0"/>
                <a:cs typeface="Times New Roman" panose="02020603050405020304" pitchFamily="18" charset="0"/>
              </a:rPr>
              <a:t>Imaginemos que tenemos una tienda de </a:t>
            </a:r>
            <a:r>
              <a:rPr lang="es-ES" dirty="0" err="1">
                <a:effectLst/>
                <a:ea typeface="Calibri" panose="020F0502020204030204" pitchFamily="34" charset="0"/>
                <a:cs typeface="Times New Roman" panose="02020603050405020304" pitchFamily="18" charset="0"/>
              </a:rPr>
              <a:t>CDs</a:t>
            </a:r>
            <a:r>
              <a:rPr lang="es-ES" dirty="0">
                <a:effectLst/>
                <a:ea typeface="Calibri" panose="020F0502020204030204" pitchFamily="34" charset="0"/>
                <a:cs typeface="Times New Roman" panose="02020603050405020304" pitchFamily="18" charset="0"/>
              </a:rPr>
              <a:t> de música, y que tenemos modelados los productos de esta manera:</a:t>
            </a:r>
            <a:endParaRPr lang="es-PE" sz="1600" dirty="0">
              <a:effectLst/>
              <a:ea typeface="Calibri" panose="020F0502020204030204" pitchFamily="34" charset="0"/>
              <a:cs typeface="Times New Roman" panose="02020603050405020304" pitchFamily="18" charset="0"/>
            </a:endParaRPr>
          </a:p>
        </p:txBody>
      </p:sp>
      <p:pic>
        <p:nvPicPr>
          <p:cNvPr id="6" name="Imagen 5"/>
          <p:cNvPicPr/>
          <p:nvPr/>
        </p:nvPicPr>
        <p:blipFill rotWithShape="1">
          <a:blip r:embed="rId2">
            <a:extLst>
              <a:ext uri="{28A0092B-C50C-407E-A947-70E740481C1C}">
                <a14:useLocalDpi xmlns:a14="http://schemas.microsoft.com/office/drawing/2010/main" val="0"/>
              </a:ext>
            </a:extLst>
          </a:blip>
          <a:srcRect l="25999" t="36599" r="47523" b="33611"/>
          <a:stretch/>
        </p:blipFill>
        <p:spPr bwMode="auto">
          <a:xfrm>
            <a:off x="7520354" y="2500090"/>
            <a:ext cx="3901226" cy="3078050"/>
          </a:xfrm>
          <a:prstGeom prst="rect">
            <a:avLst/>
          </a:prstGeom>
          <a:ln>
            <a:noFill/>
          </a:ln>
          <a:extLst>
            <a:ext uri="{53640926-AAD7-44D8-BBD7-CCE9431645EC}">
              <a14:shadowObscured xmlns:a14="http://schemas.microsoft.com/office/drawing/2010/main"/>
            </a:ext>
          </a:extLst>
        </p:spPr>
      </p:pic>
      <p:sp>
        <p:nvSpPr>
          <p:cNvPr id="7" name="Rectángulo 6"/>
          <p:cNvSpPr/>
          <p:nvPr/>
        </p:nvSpPr>
        <p:spPr>
          <a:xfrm>
            <a:off x="225083" y="4039115"/>
            <a:ext cx="7349295" cy="646331"/>
          </a:xfrm>
          <a:prstGeom prst="rect">
            <a:avLst/>
          </a:prstGeom>
        </p:spPr>
        <p:txBody>
          <a:bodyPr wrap="square">
            <a:spAutoFit/>
          </a:bodyPr>
          <a:lstStyle/>
          <a:p>
            <a:pPr marL="285750" indent="-285750">
              <a:buFont typeface="Wingdings" panose="05000000000000000000" pitchFamily="2" charset="2"/>
              <a:buChar char="Ø"/>
            </a:pPr>
            <a:r>
              <a:rPr lang="es-ES" dirty="0">
                <a:effectLst/>
                <a:ea typeface="Calibri" panose="020F0502020204030204" pitchFamily="34" charset="0"/>
              </a:rPr>
              <a:t>El producto tiene una serie de propiedades que la clase CD sobrescribirá de algún modo. </a:t>
            </a:r>
            <a:endParaRPr lang="es-PE" dirty="0"/>
          </a:p>
        </p:txBody>
      </p:sp>
    </p:spTree>
    <p:extLst>
      <p:ext uri="{BB962C8B-B14F-4D97-AF65-F5344CB8AC3E}">
        <p14:creationId xmlns:p14="http://schemas.microsoft.com/office/powerpoint/2010/main" val="3557510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90278" y="2190902"/>
            <a:ext cx="5380528" cy="1477328"/>
          </a:xfrm>
          <a:prstGeom prst="rect">
            <a:avLst/>
          </a:prstGeom>
        </p:spPr>
        <p:txBody>
          <a:bodyPr wrap="square">
            <a:spAutoFit/>
          </a:bodyPr>
          <a:lstStyle/>
          <a:p>
            <a:pPr marL="285750" indent="-285750" algn="just">
              <a:buFont typeface="Wingdings" panose="05000000000000000000" pitchFamily="2" charset="2"/>
              <a:buChar char="Ø"/>
            </a:pPr>
            <a:r>
              <a:rPr lang="es-ES" dirty="0">
                <a:effectLst/>
                <a:ea typeface="Calibri" panose="020F0502020204030204" pitchFamily="34" charset="0"/>
              </a:rPr>
              <a:t>Pero ahora hemos decidido ampliar mercado, y empezar a vender </a:t>
            </a:r>
            <a:r>
              <a:rPr lang="es-ES" dirty="0" err="1">
                <a:effectLst/>
                <a:ea typeface="Calibri" panose="020F0502020204030204" pitchFamily="34" charset="0"/>
              </a:rPr>
              <a:t>DVDs</a:t>
            </a:r>
            <a:r>
              <a:rPr lang="es-ES" dirty="0">
                <a:effectLst/>
                <a:ea typeface="Calibri" panose="020F0502020204030204" pitchFamily="34" charset="0"/>
              </a:rPr>
              <a:t> también. El problema es que para los </a:t>
            </a:r>
            <a:r>
              <a:rPr lang="es-ES" dirty="0" err="1">
                <a:effectLst/>
                <a:ea typeface="Calibri" panose="020F0502020204030204" pitchFamily="34" charset="0"/>
              </a:rPr>
              <a:t>DVDs</a:t>
            </a:r>
            <a:r>
              <a:rPr lang="es-ES" dirty="0">
                <a:effectLst/>
                <a:ea typeface="Calibri" panose="020F0502020204030204" pitchFamily="34" charset="0"/>
              </a:rPr>
              <a:t> necesitamos almacenar también la clasificación por edades.</a:t>
            </a:r>
            <a:endParaRPr lang="es-PE" dirty="0"/>
          </a:p>
        </p:txBody>
      </p:sp>
      <p:pic>
        <p:nvPicPr>
          <p:cNvPr id="4" name="Imagen 3"/>
          <p:cNvPicPr/>
          <p:nvPr/>
        </p:nvPicPr>
        <p:blipFill rotWithShape="1">
          <a:blip r:embed="rId2">
            <a:extLst>
              <a:ext uri="{28A0092B-C50C-407E-A947-70E740481C1C}">
                <a14:useLocalDpi xmlns:a14="http://schemas.microsoft.com/office/drawing/2010/main" val="0"/>
              </a:ext>
            </a:extLst>
          </a:blip>
          <a:srcRect l="27436" t="66674" r="51669" b="17155"/>
          <a:stretch/>
        </p:blipFill>
        <p:spPr bwMode="auto">
          <a:xfrm>
            <a:off x="1004519" y="3969009"/>
            <a:ext cx="3752045" cy="1750118"/>
          </a:xfrm>
          <a:prstGeom prst="rect">
            <a:avLst/>
          </a:prstGeom>
          <a:ln>
            <a:noFill/>
          </a:ln>
          <a:extLst>
            <a:ext uri="{53640926-AAD7-44D8-BBD7-CCE9431645EC}">
              <a14:shadowObscured xmlns:a14="http://schemas.microsoft.com/office/drawing/2010/main"/>
            </a:ext>
          </a:extLst>
        </p:spPr>
      </p:pic>
      <p:sp>
        <p:nvSpPr>
          <p:cNvPr id="5" name="Rectángulo 4"/>
          <p:cNvSpPr/>
          <p:nvPr/>
        </p:nvSpPr>
        <p:spPr>
          <a:xfrm>
            <a:off x="5950634" y="2190901"/>
            <a:ext cx="5852160" cy="1477328"/>
          </a:xfrm>
          <a:prstGeom prst="rect">
            <a:avLst/>
          </a:prstGeom>
        </p:spPr>
        <p:txBody>
          <a:bodyPr wrap="square">
            <a:spAutoFit/>
          </a:bodyPr>
          <a:lstStyle/>
          <a:p>
            <a:pPr marL="285750" indent="-285750" algn="just">
              <a:spcAft>
                <a:spcPts val="800"/>
              </a:spcAft>
              <a:buFont typeface="Wingdings" panose="05000000000000000000" pitchFamily="2" charset="2"/>
              <a:buChar char="Ø"/>
            </a:pPr>
            <a:r>
              <a:rPr lang="es-ES" dirty="0">
                <a:effectLst/>
                <a:ea typeface="Calibri" panose="020F0502020204030204" pitchFamily="34" charset="0"/>
                <a:cs typeface="Times New Roman" panose="02020603050405020304" pitchFamily="18" charset="0"/>
              </a:rPr>
              <a:t>¿Qué ocurre ahora con los </a:t>
            </a:r>
            <a:r>
              <a:rPr lang="es-ES" dirty="0" err="1">
                <a:effectLst/>
                <a:ea typeface="Calibri" panose="020F0502020204030204" pitchFamily="34" charset="0"/>
                <a:cs typeface="Times New Roman" panose="02020603050405020304" pitchFamily="18" charset="0"/>
              </a:rPr>
              <a:t>CDs</a:t>
            </a:r>
            <a:r>
              <a:rPr lang="es-ES" dirty="0">
                <a:effectLst/>
                <a:ea typeface="Calibri" panose="020F0502020204030204" pitchFamily="34" charset="0"/>
                <a:cs typeface="Times New Roman" panose="02020603050405020304" pitchFamily="18" charset="0"/>
              </a:rPr>
              <a:t>? Que se ven obligados a implementar </a:t>
            </a:r>
            <a:r>
              <a:rPr lang="es-ES" dirty="0" err="1">
                <a:effectLst/>
                <a:ea typeface="Calibri" panose="020F0502020204030204" pitchFamily="34" charset="0"/>
                <a:cs typeface="Calibri" panose="020F0502020204030204" pitchFamily="34" charset="0"/>
              </a:rPr>
              <a:t>getRecommendedAge</a:t>
            </a:r>
            <a:r>
              <a:rPr lang="es-ES" dirty="0">
                <a:effectLst/>
                <a:ea typeface="Calibri" panose="020F0502020204030204" pitchFamily="34" charset="0"/>
                <a:cs typeface="Calibri" panose="020F0502020204030204" pitchFamily="34" charset="0"/>
              </a:rPr>
              <a:t>( ),</a:t>
            </a:r>
            <a:r>
              <a:rPr lang="es-ES" dirty="0">
                <a:effectLst/>
                <a:ea typeface="Calibri" panose="020F0502020204030204" pitchFamily="34" charset="0"/>
                <a:cs typeface="Times New Roman" panose="02020603050405020304" pitchFamily="18" charset="0"/>
              </a:rPr>
              <a:t> pero no van a saber qué hacer con ello, así que lanzarán una excepción:</a:t>
            </a:r>
            <a:endParaRPr lang="es-PE" dirty="0">
              <a:effectLst/>
              <a:ea typeface="Calibri" panose="020F0502020204030204" pitchFamily="34" charset="0"/>
              <a:cs typeface="Times New Roman" panose="02020603050405020304" pitchFamily="18" charset="0"/>
            </a:endParaRPr>
          </a:p>
        </p:txBody>
      </p:sp>
      <p:pic>
        <p:nvPicPr>
          <p:cNvPr id="6" name="Imagen 5"/>
          <p:cNvPicPr/>
          <p:nvPr/>
        </p:nvPicPr>
        <p:blipFill rotWithShape="1">
          <a:blip r:embed="rId3">
            <a:extLst>
              <a:ext uri="{28A0092B-C50C-407E-A947-70E740481C1C}">
                <a14:useLocalDpi xmlns:a14="http://schemas.microsoft.com/office/drawing/2010/main" val="0"/>
              </a:ext>
            </a:extLst>
          </a:blip>
          <a:srcRect l="27755" t="54189" r="44909" b="18574"/>
          <a:stretch/>
        </p:blipFill>
        <p:spPr bwMode="auto">
          <a:xfrm>
            <a:off x="6844047" y="3804232"/>
            <a:ext cx="4065333" cy="26142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620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2240969"/>
            <a:ext cx="7090117" cy="1200329"/>
          </a:xfrm>
          <a:prstGeom prst="rect">
            <a:avLst/>
          </a:prstGeom>
        </p:spPr>
        <p:txBody>
          <a:bodyPr wrap="square">
            <a:spAutoFit/>
          </a:bodyPr>
          <a:lstStyle/>
          <a:p>
            <a:pPr marL="285750" indent="-285750" algn="just">
              <a:buFont typeface="Wingdings" panose="05000000000000000000" pitchFamily="2" charset="2"/>
              <a:buChar char="Ø"/>
            </a:pPr>
            <a:r>
              <a:rPr lang="es-ES" dirty="0">
                <a:effectLst/>
                <a:ea typeface="Calibri" panose="020F0502020204030204" pitchFamily="34" charset="0"/>
              </a:rPr>
              <a:t>Con todos los problemas asociados que hemos visto antes. Además, se forma una dependencia muy fea, en la que cada vez que añadimos algo a </a:t>
            </a:r>
            <a:r>
              <a:rPr lang="es-ES" dirty="0" err="1">
                <a:effectLst/>
                <a:ea typeface="Calibri" panose="020F0502020204030204" pitchFamily="34" charset="0"/>
                <a:cs typeface="Calibri" panose="020F0502020204030204" pitchFamily="34" charset="0"/>
              </a:rPr>
              <a:t>Product</a:t>
            </a:r>
            <a:r>
              <a:rPr lang="es-ES" dirty="0">
                <a:effectLst/>
                <a:ea typeface="Calibri" panose="020F0502020204030204" pitchFamily="34" charset="0"/>
                <a:cs typeface="Calibri" panose="020F0502020204030204" pitchFamily="34" charset="0"/>
              </a:rPr>
              <a:t>,</a:t>
            </a:r>
            <a:r>
              <a:rPr lang="es-ES" dirty="0">
                <a:effectLst/>
                <a:ea typeface="Calibri" panose="020F0502020204030204" pitchFamily="34" charset="0"/>
              </a:rPr>
              <a:t> nos vemos obligados a modificar CD con cosas que no necesita.</a:t>
            </a:r>
            <a:endParaRPr lang="es-PE" dirty="0"/>
          </a:p>
        </p:txBody>
      </p:sp>
      <p:sp>
        <p:nvSpPr>
          <p:cNvPr id="4" name="Rectángulo 3"/>
          <p:cNvSpPr/>
          <p:nvPr/>
        </p:nvSpPr>
        <p:spPr>
          <a:xfrm>
            <a:off x="0" y="3675240"/>
            <a:ext cx="7090118" cy="923330"/>
          </a:xfrm>
          <a:prstGeom prst="rect">
            <a:avLst/>
          </a:prstGeom>
        </p:spPr>
        <p:txBody>
          <a:bodyPr wrap="square">
            <a:spAutoFit/>
          </a:bodyPr>
          <a:lstStyle/>
          <a:p>
            <a:pPr marL="285750" indent="-285750" algn="just">
              <a:spcAft>
                <a:spcPts val="800"/>
              </a:spcAft>
              <a:buFont typeface="Wingdings" panose="05000000000000000000" pitchFamily="2" charset="2"/>
              <a:buChar char="Ø"/>
            </a:pPr>
            <a:r>
              <a:rPr lang="es-ES" dirty="0">
                <a:effectLst/>
                <a:ea typeface="Calibri" panose="020F0502020204030204" pitchFamily="34" charset="0"/>
                <a:cs typeface="Times New Roman" panose="02020603050405020304" pitchFamily="18" charset="0"/>
              </a:rPr>
              <a:t>La alternativa es segregar las interfaces, y que cada clase utilice las que necesite. Tendríamos por tanto una interfaz nueva:</a:t>
            </a:r>
            <a:endParaRPr lang="es-PE" dirty="0">
              <a:effectLst/>
              <a:ea typeface="Calibri" panose="020F0502020204030204" pitchFamily="34" charset="0"/>
              <a:cs typeface="Times New Roman" panose="02020603050405020304" pitchFamily="18" charset="0"/>
            </a:endParaRPr>
          </a:p>
        </p:txBody>
      </p:sp>
      <p:pic>
        <p:nvPicPr>
          <p:cNvPr id="5" name="Imagen 4"/>
          <p:cNvPicPr/>
          <p:nvPr/>
        </p:nvPicPr>
        <p:blipFill rotWithShape="1">
          <a:blip r:embed="rId2">
            <a:extLst>
              <a:ext uri="{28A0092B-C50C-407E-A947-70E740481C1C}">
                <a14:useLocalDpi xmlns:a14="http://schemas.microsoft.com/office/drawing/2010/main" val="0"/>
              </a:ext>
            </a:extLst>
          </a:blip>
          <a:srcRect l="26638" t="31777" r="54541" b="56875"/>
          <a:stretch/>
        </p:blipFill>
        <p:spPr bwMode="auto">
          <a:xfrm>
            <a:off x="1590290" y="4946519"/>
            <a:ext cx="3507347" cy="1411686"/>
          </a:xfrm>
          <a:prstGeom prst="rect">
            <a:avLst/>
          </a:prstGeom>
          <a:ln>
            <a:noFill/>
          </a:ln>
          <a:extLst>
            <a:ext uri="{53640926-AAD7-44D8-BBD7-CCE9431645EC}">
              <a14:shadowObscured xmlns:a14="http://schemas.microsoft.com/office/drawing/2010/main"/>
            </a:ext>
          </a:extLst>
        </p:spPr>
      </p:pic>
      <p:sp>
        <p:nvSpPr>
          <p:cNvPr id="7" name="Rectángulo 6"/>
          <p:cNvSpPr/>
          <p:nvPr/>
        </p:nvSpPr>
        <p:spPr>
          <a:xfrm>
            <a:off x="7568417" y="2240969"/>
            <a:ext cx="4163969" cy="685059"/>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Ø"/>
            </a:pPr>
            <a:r>
              <a:rPr lang="es-ES" dirty="0">
                <a:effectLst/>
                <a:ea typeface="Calibri" panose="020F0502020204030204" pitchFamily="34" charset="0"/>
                <a:cs typeface="Times New Roman" panose="02020603050405020304" pitchFamily="18" charset="0"/>
              </a:rPr>
              <a:t>Y ahora nuestra clase DVD implementará las dos interfaces:</a:t>
            </a:r>
            <a:endParaRPr lang="es-PE" dirty="0">
              <a:effectLst/>
              <a:ea typeface="Calibri" panose="020F0502020204030204" pitchFamily="34" charset="0"/>
              <a:cs typeface="Times New Roman" panose="02020603050405020304" pitchFamily="18" charset="0"/>
            </a:endParaRPr>
          </a:p>
        </p:txBody>
      </p:sp>
      <p:pic>
        <p:nvPicPr>
          <p:cNvPr id="8" name="Imagen 7"/>
          <p:cNvPicPr/>
          <p:nvPr/>
        </p:nvPicPr>
        <p:blipFill rotWithShape="1">
          <a:blip r:embed="rId3"/>
          <a:srcRect l="29727" t="64686" r="44031" b="14602"/>
          <a:stretch/>
        </p:blipFill>
        <p:spPr bwMode="auto">
          <a:xfrm>
            <a:off x="7568417" y="3241087"/>
            <a:ext cx="4318782" cy="2411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6104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018686" y="2831195"/>
            <a:ext cx="8478591" cy="1323439"/>
          </a:xfrm>
          <a:prstGeom prst="rect">
            <a:avLst/>
          </a:prstGeom>
        </p:spPr>
        <p:txBody>
          <a:bodyPr wrap="square">
            <a:spAutoFit/>
          </a:bodyPr>
          <a:lstStyle/>
          <a:p>
            <a:pPr lvl="0" algn="just">
              <a:spcAft>
                <a:spcPts val="800"/>
              </a:spcAft>
            </a:pPr>
            <a:r>
              <a:rPr lang="es-ES" sz="2000" dirty="0">
                <a:effectLst/>
                <a:ea typeface="Calibri" panose="020F0502020204030204" pitchFamily="34" charset="0"/>
                <a:cs typeface="Times New Roman" panose="02020603050405020304" pitchFamily="18" charset="0"/>
              </a:rPr>
              <a:t>El principio de segregación de interfaces nos ayudara a no obligar a ninguna clase a implementar métodos que no utiliza. Esto nos evitará problemas que nos pueden llevar a errores inesperados y a dependencias no deseadas. Además nos ayudara a reutilizar código de forma más inteligente.</a:t>
            </a:r>
            <a:endParaRPr lang="es-PE" sz="2000" dirty="0">
              <a:effectLst/>
              <a:ea typeface="Calibri" panose="020F0502020204030204" pitchFamily="34" charset="0"/>
              <a:cs typeface="Times New Roman" panose="02020603050405020304" pitchFamily="18" charset="0"/>
            </a:endParaRPr>
          </a:p>
        </p:txBody>
      </p:sp>
      <p:sp>
        <p:nvSpPr>
          <p:cNvPr id="6" name="CuadroTexto 5"/>
          <p:cNvSpPr txBox="1"/>
          <p:nvPr/>
        </p:nvSpPr>
        <p:spPr>
          <a:xfrm>
            <a:off x="1018686" y="2245108"/>
            <a:ext cx="2476674" cy="523220"/>
          </a:xfrm>
          <a:prstGeom prst="rect">
            <a:avLst/>
          </a:prstGeom>
          <a:noFill/>
        </p:spPr>
        <p:txBody>
          <a:bodyPr wrap="square" rtlCol="0">
            <a:spAutoFit/>
          </a:bodyPr>
          <a:lstStyle/>
          <a:p>
            <a:r>
              <a:rPr lang="es-PE" sz="2800" b="1" dirty="0">
                <a:latin typeface="+mj-lt"/>
              </a:rPr>
              <a:t>Conclusión</a:t>
            </a:r>
          </a:p>
        </p:txBody>
      </p:sp>
    </p:spTree>
    <p:extLst>
      <p:ext uri="{BB962C8B-B14F-4D97-AF65-F5344CB8AC3E}">
        <p14:creationId xmlns:p14="http://schemas.microsoft.com/office/powerpoint/2010/main" val="28356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Principio de Inversión de Dependencias</a:t>
            </a:r>
            <a:endParaRPr lang="es-ES" dirty="0"/>
          </a:p>
        </p:txBody>
      </p:sp>
      <p:sp>
        <p:nvSpPr>
          <p:cNvPr id="5" name="CuadroTexto 4"/>
          <p:cNvSpPr txBox="1"/>
          <p:nvPr/>
        </p:nvSpPr>
        <p:spPr>
          <a:xfrm>
            <a:off x="442319" y="2258322"/>
            <a:ext cx="8911988" cy="3416320"/>
          </a:xfrm>
          <a:prstGeom prst="rect">
            <a:avLst/>
          </a:prstGeom>
          <a:noFill/>
        </p:spPr>
        <p:txBody>
          <a:bodyPr wrap="square" rtlCol="0">
            <a:spAutoFit/>
          </a:bodyPr>
          <a:lstStyle/>
          <a:p>
            <a:r>
              <a:rPr lang="es-PE" dirty="0"/>
              <a:t>Gracias al principio de inversión de dependencias, podemos hacer que el código que es el núcleo de nuestra aplicación no dependa de los detalles de implementación</a:t>
            </a:r>
            <a:r>
              <a:rPr lang="es-ES" dirty="0" smtClean="0"/>
              <a:t/>
            </a:r>
            <a:br>
              <a:rPr lang="es-ES" dirty="0" smtClean="0"/>
            </a:br>
            <a:r>
              <a:rPr lang="es-ES" dirty="0" smtClean="0"/>
              <a:t>Es </a:t>
            </a:r>
            <a:r>
              <a:rPr lang="es-ES" dirty="0"/>
              <a:t>la base teórica sobre la que se basa la inyección de dependencias usada por muchos frameworks, como Spring</a:t>
            </a:r>
            <a:r>
              <a:rPr lang="es-PE" dirty="0" smtClean="0"/>
              <a:t>.</a:t>
            </a:r>
          </a:p>
          <a:p>
            <a:endParaRPr lang="es-ES" dirty="0"/>
          </a:p>
          <a:p>
            <a:r>
              <a:rPr lang="es-ES" b="1" dirty="0"/>
              <a:t>A.</a:t>
            </a:r>
            <a:r>
              <a:rPr lang="es-ES" dirty="0"/>
              <a:t> Las clases de alto nivel no deberían depender de las clases de bajo nivel. Ambas deberían depender de las abstracciones</a:t>
            </a:r>
            <a:r>
              <a:rPr lang="es-ES" dirty="0" smtClean="0"/>
              <a:t>.</a:t>
            </a:r>
            <a:br>
              <a:rPr lang="es-ES" dirty="0" smtClean="0"/>
            </a:br>
            <a:endParaRPr lang="es-PE" dirty="0"/>
          </a:p>
          <a:p>
            <a:r>
              <a:rPr lang="es-ES" b="1" dirty="0"/>
              <a:t> B</a:t>
            </a:r>
            <a:r>
              <a:rPr lang="es-ES" dirty="0"/>
              <a:t>. Las abstracciones no deberían depender de los detalles. Los detalles deberían depender de las abstracciones. </a:t>
            </a:r>
            <a:endParaRPr lang="es-PE" dirty="0"/>
          </a:p>
          <a:p>
            <a:endParaRPr lang="es-PE" dirty="0"/>
          </a:p>
          <a:p>
            <a:endParaRPr lang="es-PE" dirty="0"/>
          </a:p>
        </p:txBody>
      </p:sp>
      <p:sp>
        <p:nvSpPr>
          <p:cNvPr id="6" name="Rectángulo redondeado 5"/>
          <p:cNvSpPr/>
          <p:nvPr/>
        </p:nvSpPr>
        <p:spPr>
          <a:xfrm>
            <a:off x="4577164" y="5674642"/>
            <a:ext cx="7012305" cy="697639"/>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n w="0"/>
                <a:solidFill>
                  <a:schemeClr val="tx1"/>
                </a:solidFill>
                <a:effectLst>
                  <a:outerShdw blurRad="38100" dist="19050" dir="2700000" algn="tl" rotWithShape="0">
                    <a:schemeClr val="dk1">
                      <a:alpha val="40000"/>
                    </a:schemeClr>
                  </a:outerShdw>
                </a:effectLst>
              </a:rPr>
              <a:t>Que las cosas importantes no dependan de cosas menos importantes.</a:t>
            </a:r>
            <a:endParaRPr lang="es-PE"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33623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Principio de Inversión de Dependencias</a:t>
            </a:r>
            <a:endParaRPr lang="es-ES" dirty="0"/>
          </a:p>
        </p:txBody>
      </p:sp>
      <p:sp>
        <p:nvSpPr>
          <p:cNvPr id="5" name="Rectángulo 4"/>
          <p:cNvSpPr/>
          <p:nvPr/>
        </p:nvSpPr>
        <p:spPr>
          <a:xfrm>
            <a:off x="341195" y="2565779"/>
            <a:ext cx="8024884" cy="1958870"/>
          </a:xfrm>
          <a:prstGeom prst="rect">
            <a:avLst/>
          </a:prstGeom>
        </p:spPr>
        <p:txBody>
          <a:bodyPr wrap="square">
            <a:spAutoFit/>
          </a:bodyPr>
          <a:lstStyle/>
          <a:p>
            <a:pPr algn="just" fontAlgn="base">
              <a:lnSpc>
                <a:spcPct val="107000"/>
              </a:lnSpc>
              <a:spcAft>
                <a:spcPts val="1500"/>
              </a:spcAft>
            </a:pPr>
            <a:r>
              <a:rPr lang="es-PE" dirty="0">
                <a:latin typeface="Calibri" panose="020F0502020204030204" pitchFamily="34" charset="0"/>
                <a:ea typeface="Times New Roman" panose="02020603050405020304" pitchFamily="18" charset="0"/>
                <a:cs typeface="Times New Roman" panose="02020603050405020304" pitchFamily="18" charset="0"/>
              </a:rPr>
              <a:t>Un bosque contiene árboles, que a su vez contienen hojas, que contienen células…</a:t>
            </a:r>
            <a:endParaRPr lang="es-PE" sz="1600" dirty="0">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07000"/>
              </a:lnSpc>
              <a:spcAft>
                <a:spcPts val="1500"/>
              </a:spcAft>
            </a:pPr>
            <a:r>
              <a:rPr lang="es-PE" dirty="0">
                <a:latin typeface="Calibri" panose="020F0502020204030204" pitchFamily="34" charset="0"/>
                <a:ea typeface="Times New Roman" panose="02020603050405020304" pitchFamily="18" charset="0"/>
                <a:cs typeface="Times New Roman" panose="02020603050405020304" pitchFamily="18" charset="0"/>
              </a:rPr>
              <a:t>Por eso se eligió la palabra “inversión”, porque rompe con esta dinámica.</a:t>
            </a:r>
            <a:endParaRPr lang="es-PE" sz="1600" dirty="0">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07000"/>
              </a:lnSpc>
              <a:spcAft>
                <a:spcPts val="1500"/>
              </a:spcAft>
            </a:pPr>
            <a:r>
              <a:rPr lang="es-PE" dirty="0">
                <a:latin typeface="Calibri" panose="020F0502020204030204" pitchFamily="34" charset="0"/>
                <a:ea typeface="Times New Roman" panose="02020603050405020304" pitchFamily="18" charset="0"/>
                <a:cs typeface="Times New Roman" panose="02020603050405020304" pitchFamily="18" charset="0"/>
              </a:rPr>
              <a:t>Lo que se pretende es que no exista la necesidad de que los módulos dependan unos de otros, sino que dependan de abstracciones. De esta forma, nuestros módulos pueden ser más fácilmente reutilizables.</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a:picLocks noChangeAspect="1"/>
          </p:cNvPicPr>
          <p:nvPr/>
        </p:nvPicPr>
        <p:blipFill rotWithShape="1">
          <a:blip r:embed="rId2"/>
          <a:srcRect l="20036" t="37267" r="52902" b="30457"/>
          <a:stretch/>
        </p:blipFill>
        <p:spPr>
          <a:xfrm>
            <a:off x="8548959" y="4312482"/>
            <a:ext cx="3521122" cy="2361063"/>
          </a:xfrm>
          <a:prstGeom prst="rect">
            <a:avLst/>
          </a:prstGeom>
        </p:spPr>
      </p:pic>
    </p:spTree>
    <p:extLst>
      <p:ext uri="{BB962C8B-B14F-4D97-AF65-F5344CB8AC3E}">
        <p14:creationId xmlns:p14="http://schemas.microsoft.com/office/powerpoint/2010/main" val="2047933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a:t>
            </a:r>
          </a:p>
        </p:txBody>
      </p:sp>
      <p:sp>
        <p:nvSpPr>
          <p:cNvPr id="3" name="Marcador de contenido 2"/>
          <p:cNvSpPr>
            <a:spLocks noGrp="1"/>
          </p:cNvSpPr>
          <p:nvPr>
            <p:ph sz="half" idx="1"/>
          </p:nvPr>
        </p:nvSpPr>
        <p:spPr>
          <a:xfrm>
            <a:off x="284141" y="2166017"/>
            <a:ext cx="5160056" cy="3638763"/>
          </a:xfrm>
        </p:spPr>
        <p:txBody>
          <a:bodyPr/>
          <a:lstStyle/>
          <a:p>
            <a:pPr marL="0" indent="0">
              <a:buNone/>
            </a:pPr>
            <a:r>
              <a:rPr lang="es-PE" dirty="0"/>
              <a:t>Tenemos una cesta de la compra que lo que hace es almacenar la información y llamar al método de pago para que ejecute la operación.</a:t>
            </a:r>
            <a:endParaRPr lang="es-ES" dirty="0"/>
          </a:p>
        </p:txBody>
      </p:sp>
      <p:pic>
        <p:nvPicPr>
          <p:cNvPr id="6" name="Imagen 5"/>
          <p:cNvPicPr/>
          <p:nvPr/>
        </p:nvPicPr>
        <p:blipFill rotWithShape="1">
          <a:blip r:embed="rId2"/>
          <a:srcRect l="8613" t="24967" r="52626" b="25100"/>
          <a:stretch/>
        </p:blipFill>
        <p:spPr bwMode="auto">
          <a:xfrm>
            <a:off x="5975104" y="2060917"/>
            <a:ext cx="5687011" cy="46282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6366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Ejemplo</a:t>
            </a:r>
            <a:endParaRPr lang="es-ES" dirty="0"/>
          </a:p>
        </p:txBody>
      </p:sp>
      <p:sp>
        <p:nvSpPr>
          <p:cNvPr id="3" name="Marcador de contenido 2"/>
          <p:cNvSpPr>
            <a:spLocks noGrp="1"/>
          </p:cNvSpPr>
          <p:nvPr>
            <p:ph sz="half" idx="1"/>
          </p:nvPr>
        </p:nvSpPr>
        <p:spPr/>
        <p:txBody>
          <a:bodyPr>
            <a:normAutofit fontScale="77500" lnSpcReduction="20000"/>
          </a:bodyPr>
          <a:lstStyle/>
          <a:p>
            <a:r>
              <a:rPr lang="es-ES" dirty="0"/>
              <a:t>Aquí estamos incumpliendo todas las reglas que impusimos al principio. Una clase de más alto nivel, como es la cesta de la compra, está dependiendo de otras de alto nivel, como cuál es el mecanismo para almacenar la información o para realizar el método de pago. Se encarga de crear instancias de esos objetos y después utilizarlas.</a:t>
            </a:r>
          </a:p>
          <a:p>
            <a:pPr fontAlgn="base"/>
            <a:r>
              <a:rPr lang="es-PE" dirty="0"/>
              <a:t>Piensa ahora qué pasa si quieres añadir métodos de pago, o enviar la información a un servidor en vez de guardarla en una base de datos local. No hay forma de hacer todo esto sin desmontar toda la lógica. ¿Cómo lo solucionamos?</a:t>
            </a:r>
            <a:endParaRPr lang="es-ES" dirty="0"/>
          </a:p>
          <a:p>
            <a:pPr fontAlgn="base"/>
            <a:r>
              <a:rPr lang="es-PE" dirty="0"/>
              <a:t>Primer paso, dejar de depender de concreciones. Vamos a crear interfaces que definan el comportamiento que debe dar una clase para poder funcionar como mecanismo de persistencia o como método de pago:</a:t>
            </a:r>
            <a:endParaRPr lang="es-ES" dirty="0"/>
          </a:p>
          <a:p>
            <a:endParaRPr lang="es-ES" dirty="0"/>
          </a:p>
        </p:txBody>
      </p:sp>
      <p:pic>
        <p:nvPicPr>
          <p:cNvPr id="7" name="Marcador de contenido 6"/>
          <p:cNvPicPr>
            <a:picLocks noGrp="1"/>
          </p:cNvPicPr>
          <p:nvPr>
            <p:ph sz="half" idx="2"/>
          </p:nvPr>
        </p:nvPicPr>
        <p:blipFill rotWithShape="1">
          <a:blip r:embed="rId2"/>
          <a:srcRect l="10615" t="29524" r="55796" b="22297"/>
          <a:stretch/>
        </p:blipFill>
        <p:spPr bwMode="auto">
          <a:xfrm>
            <a:off x="6336406" y="2011680"/>
            <a:ext cx="5061397" cy="39151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1772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Ejemplos</a:t>
            </a:r>
            <a:endParaRPr lang="es-ES" dirty="0"/>
          </a:p>
        </p:txBody>
      </p:sp>
      <p:sp>
        <p:nvSpPr>
          <p:cNvPr id="3" name="Marcador de contenido 2"/>
          <p:cNvSpPr>
            <a:spLocks noGrp="1"/>
          </p:cNvSpPr>
          <p:nvPr>
            <p:ph sz="half" idx="1"/>
          </p:nvPr>
        </p:nvSpPr>
        <p:spPr/>
        <p:txBody>
          <a:bodyPr>
            <a:normAutofit/>
          </a:bodyPr>
          <a:lstStyle/>
          <a:p>
            <a:pPr fontAlgn="base"/>
            <a:r>
              <a:rPr lang="es-PE" dirty="0"/>
              <a:t>Ahora ya no dependemos de la implementación particular que decidamos. Pero aún tenemos que seguir instanciándolo en </a:t>
            </a:r>
            <a:r>
              <a:rPr lang="es-PE" dirty="0" err="1"/>
              <a:t>ShoppingBasket</a:t>
            </a:r>
            <a:r>
              <a:rPr lang="es-PE" dirty="0"/>
              <a:t>.</a:t>
            </a:r>
            <a:endParaRPr lang="es-ES" dirty="0"/>
          </a:p>
          <a:p>
            <a:pPr fontAlgn="base"/>
            <a:r>
              <a:rPr lang="es-PE" dirty="0"/>
              <a:t>Nuestro segundo paso es invertir las dependencias. Vamos a hacer que estos objetos se pasen por constructor:</a:t>
            </a:r>
            <a:endParaRPr lang="es-ES" dirty="0"/>
          </a:p>
          <a:p>
            <a:endParaRPr lang="es-ES" dirty="0"/>
          </a:p>
        </p:txBody>
      </p:sp>
      <p:pic>
        <p:nvPicPr>
          <p:cNvPr id="7" name="Marcador de contenido 6"/>
          <p:cNvPicPr>
            <a:picLocks noGrp="1"/>
          </p:cNvPicPr>
          <p:nvPr>
            <p:ph sz="half" idx="2"/>
          </p:nvPr>
        </p:nvPicPr>
        <p:blipFill rotWithShape="1">
          <a:blip r:embed="rId2"/>
          <a:srcRect l="8719" t="40605" r="42523" b="22297"/>
          <a:stretch/>
        </p:blipFill>
        <p:spPr bwMode="auto">
          <a:xfrm>
            <a:off x="5960224" y="2434107"/>
            <a:ext cx="5437579" cy="30522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1154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Ejemplos</a:t>
            </a:r>
            <a:endParaRPr lang="es-ES" dirty="0"/>
          </a:p>
        </p:txBody>
      </p:sp>
      <p:sp>
        <p:nvSpPr>
          <p:cNvPr id="3" name="Marcador de contenido 2"/>
          <p:cNvSpPr>
            <a:spLocks noGrp="1"/>
          </p:cNvSpPr>
          <p:nvPr>
            <p:ph sz="half" idx="1"/>
          </p:nvPr>
        </p:nvSpPr>
        <p:spPr/>
        <p:txBody>
          <a:bodyPr/>
          <a:lstStyle/>
          <a:p>
            <a:r>
              <a:rPr lang="es-PE" dirty="0"/>
              <a:t>¿Y si ahora queremos pagar por </a:t>
            </a:r>
            <a:r>
              <a:rPr lang="es-PE" dirty="0" err="1"/>
              <a:t>Paypal</a:t>
            </a:r>
            <a:r>
              <a:rPr lang="es-PE" dirty="0"/>
              <a:t> y guardarlo en servidor? Definimos las concreciones específicas para este caso, y se las pasamos por constructor a la cesta de la compra:</a:t>
            </a:r>
            <a:endParaRPr lang="es-ES" dirty="0"/>
          </a:p>
        </p:txBody>
      </p:sp>
      <p:pic>
        <p:nvPicPr>
          <p:cNvPr id="5" name="Marcador de contenido 4"/>
          <p:cNvPicPr>
            <a:picLocks noGrp="1"/>
          </p:cNvPicPr>
          <p:nvPr>
            <p:ph sz="half" idx="2"/>
          </p:nvPr>
        </p:nvPicPr>
        <p:blipFill rotWithShape="1">
          <a:blip r:embed="rId2"/>
          <a:srcRect l="10887" t="27115" r="56012" b="38350"/>
          <a:stretch/>
        </p:blipFill>
        <p:spPr bwMode="auto">
          <a:xfrm>
            <a:off x="6606862" y="2011680"/>
            <a:ext cx="5048518" cy="24341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183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SOLID</a:t>
            </a:r>
            <a:endParaRPr lang="es-ES" dirty="0"/>
          </a:p>
        </p:txBody>
      </p:sp>
      <p:sp>
        <p:nvSpPr>
          <p:cNvPr id="3" name="Marcador de contenido 2"/>
          <p:cNvSpPr>
            <a:spLocks noGrp="1"/>
          </p:cNvSpPr>
          <p:nvPr>
            <p:ph idx="1"/>
          </p:nvPr>
        </p:nvSpPr>
        <p:spPr>
          <a:xfrm>
            <a:off x="914400" y="2349305"/>
            <a:ext cx="10072599" cy="4206240"/>
          </a:xfrm>
        </p:spPr>
        <p:txBody>
          <a:bodyPr>
            <a:normAutofit/>
          </a:bodyPr>
          <a:lstStyle/>
          <a:p>
            <a:r>
              <a:rPr lang="es-PE" sz="2400" dirty="0">
                <a:solidFill>
                  <a:schemeClr val="bg1"/>
                </a:solidFill>
              </a:rPr>
              <a:t>S=Principio de responsabilidad única (Single </a:t>
            </a:r>
            <a:r>
              <a:rPr lang="es-PE" sz="2400" dirty="0" err="1">
                <a:solidFill>
                  <a:schemeClr val="bg1"/>
                </a:solidFill>
              </a:rPr>
              <a:t>responsibility</a:t>
            </a:r>
            <a:r>
              <a:rPr lang="es-PE" sz="2400" dirty="0">
                <a:solidFill>
                  <a:schemeClr val="bg1"/>
                </a:solidFill>
              </a:rPr>
              <a:t> </a:t>
            </a:r>
            <a:r>
              <a:rPr lang="es-PE" sz="2400" dirty="0" err="1">
                <a:solidFill>
                  <a:schemeClr val="bg1"/>
                </a:solidFill>
              </a:rPr>
              <a:t>principle</a:t>
            </a:r>
            <a:r>
              <a:rPr lang="es-PE" sz="2400" dirty="0">
                <a:solidFill>
                  <a:schemeClr val="bg1"/>
                </a:solidFill>
              </a:rPr>
              <a:t>)</a:t>
            </a:r>
          </a:p>
          <a:p>
            <a:r>
              <a:rPr lang="es-PE" sz="2400" dirty="0">
                <a:solidFill>
                  <a:schemeClr val="bg1"/>
                </a:solidFill>
              </a:rPr>
              <a:t>O=Principio de abierto/cerrado (Open/</a:t>
            </a:r>
            <a:r>
              <a:rPr lang="es-PE" sz="2400" dirty="0" err="1">
                <a:solidFill>
                  <a:schemeClr val="bg1"/>
                </a:solidFill>
              </a:rPr>
              <a:t>closed</a:t>
            </a:r>
            <a:r>
              <a:rPr lang="es-PE" sz="2400" dirty="0">
                <a:solidFill>
                  <a:schemeClr val="bg1"/>
                </a:solidFill>
              </a:rPr>
              <a:t> </a:t>
            </a:r>
            <a:r>
              <a:rPr lang="es-PE" sz="2400" dirty="0" err="1">
                <a:solidFill>
                  <a:schemeClr val="bg1"/>
                </a:solidFill>
              </a:rPr>
              <a:t>principle</a:t>
            </a:r>
            <a:r>
              <a:rPr lang="es-PE" sz="2400" dirty="0">
                <a:solidFill>
                  <a:schemeClr val="bg1"/>
                </a:solidFill>
              </a:rPr>
              <a:t>)</a:t>
            </a:r>
          </a:p>
          <a:p>
            <a:r>
              <a:rPr lang="es-PE" sz="2400" dirty="0">
                <a:solidFill>
                  <a:schemeClr val="bg1"/>
                </a:solidFill>
              </a:rPr>
              <a:t>L=Principio de sustitución de </a:t>
            </a:r>
            <a:r>
              <a:rPr lang="es-PE" sz="2400" dirty="0" err="1">
                <a:solidFill>
                  <a:schemeClr val="bg1"/>
                </a:solidFill>
              </a:rPr>
              <a:t>Liskov</a:t>
            </a:r>
            <a:r>
              <a:rPr lang="es-PE" sz="2400" dirty="0">
                <a:solidFill>
                  <a:schemeClr val="bg1"/>
                </a:solidFill>
              </a:rPr>
              <a:t> (</a:t>
            </a:r>
            <a:r>
              <a:rPr lang="es-PE" sz="2400" dirty="0" err="1">
                <a:solidFill>
                  <a:schemeClr val="bg1"/>
                </a:solidFill>
              </a:rPr>
              <a:t>Liskov</a:t>
            </a:r>
            <a:r>
              <a:rPr lang="es-PE" sz="2400" dirty="0">
                <a:solidFill>
                  <a:schemeClr val="bg1"/>
                </a:solidFill>
              </a:rPr>
              <a:t> </a:t>
            </a:r>
            <a:r>
              <a:rPr lang="es-PE" sz="2400" dirty="0" err="1">
                <a:solidFill>
                  <a:schemeClr val="bg1"/>
                </a:solidFill>
              </a:rPr>
              <a:t>substitution</a:t>
            </a:r>
            <a:r>
              <a:rPr lang="es-PE" sz="2400" dirty="0">
                <a:solidFill>
                  <a:schemeClr val="bg1"/>
                </a:solidFill>
              </a:rPr>
              <a:t> </a:t>
            </a:r>
            <a:r>
              <a:rPr lang="es-PE" sz="2400" dirty="0" err="1">
                <a:solidFill>
                  <a:schemeClr val="bg1"/>
                </a:solidFill>
              </a:rPr>
              <a:t>principle</a:t>
            </a:r>
            <a:r>
              <a:rPr lang="es-PE" sz="2400" dirty="0">
                <a:solidFill>
                  <a:schemeClr val="bg1"/>
                </a:solidFill>
              </a:rPr>
              <a:t>)</a:t>
            </a:r>
          </a:p>
          <a:p>
            <a:r>
              <a:rPr lang="es-PE" sz="2400" dirty="0">
                <a:solidFill>
                  <a:schemeClr val="bg1"/>
                </a:solidFill>
              </a:rPr>
              <a:t>I=Principio de segregación de la interfaz (Interface </a:t>
            </a:r>
            <a:r>
              <a:rPr lang="es-PE" sz="2400" dirty="0" err="1">
                <a:solidFill>
                  <a:schemeClr val="bg1"/>
                </a:solidFill>
              </a:rPr>
              <a:t>segregation</a:t>
            </a:r>
            <a:r>
              <a:rPr lang="es-PE" sz="2400" dirty="0">
                <a:solidFill>
                  <a:schemeClr val="bg1"/>
                </a:solidFill>
              </a:rPr>
              <a:t> </a:t>
            </a:r>
            <a:r>
              <a:rPr lang="es-PE" sz="2400" dirty="0" err="1">
                <a:solidFill>
                  <a:schemeClr val="bg1"/>
                </a:solidFill>
              </a:rPr>
              <a:t>principle</a:t>
            </a:r>
            <a:r>
              <a:rPr lang="es-PE" sz="2400" dirty="0">
                <a:solidFill>
                  <a:schemeClr val="bg1"/>
                </a:solidFill>
              </a:rPr>
              <a:t>)</a:t>
            </a:r>
          </a:p>
          <a:p>
            <a:r>
              <a:rPr lang="es-PE" sz="2400" dirty="0">
                <a:solidFill>
                  <a:schemeClr val="bg1"/>
                </a:solidFill>
              </a:rPr>
              <a:t>D=Principio de inversión de la dependencia (</a:t>
            </a:r>
            <a:r>
              <a:rPr lang="es-PE" sz="2400" dirty="0" err="1">
                <a:solidFill>
                  <a:schemeClr val="bg1"/>
                </a:solidFill>
              </a:rPr>
              <a:t>Dependency</a:t>
            </a:r>
            <a:r>
              <a:rPr lang="es-PE" sz="2400" dirty="0">
                <a:solidFill>
                  <a:schemeClr val="bg1"/>
                </a:solidFill>
              </a:rPr>
              <a:t> </a:t>
            </a:r>
            <a:r>
              <a:rPr lang="es-PE" sz="2400" dirty="0" err="1">
                <a:solidFill>
                  <a:schemeClr val="bg1"/>
                </a:solidFill>
              </a:rPr>
              <a:t>inversion</a:t>
            </a:r>
            <a:r>
              <a:rPr lang="es-PE" sz="2400" dirty="0">
                <a:solidFill>
                  <a:schemeClr val="bg1"/>
                </a:solidFill>
              </a:rPr>
              <a:t> </a:t>
            </a:r>
            <a:r>
              <a:rPr lang="es-PE" sz="2400" dirty="0" err="1">
                <a:solidFill>
                  <a:schemeClr val="bg1"/>
                </a:solidFill>
              </a:rPr>
              <a:t>principle</a:t>
            </a:r>
            <a:r>
              <a:rPr lang="es-PE" sz="2400" dirty="0">
                <a:solidFill>
                  <a:schemeClr val="bg1"/>
                </a:solidFill>
              </a:rPr>
              <a:t>)</a:t>
            </a:r>
            <a:endParaRPr lang="es-ES" sz="2400" dirty="0">
              <a:solidFill>
                <a:schemeClr val="bg1"/>
              </a:solidFill>
            </a:endParaRPr>
          </a:p>
        </p:txBody>
      </p:sp>
    </p:spTree>
    <p:extLst>
      <p:ext uri="{BB962C8B-B14F-4D97-AF65-F5344CB8AC3E}">
        <p14:creationId xmlns:p14="http://schemas.microsoft.com/office/powerpoint/2010/main" val="2391993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Conclusiones</a:t>
            </a:r>
            <a:endParaRPr lang="es-ES" dirty="0"/>
          </a:p>
        </p:txBody>
      </p:sp>
      <p:sp>
        <p:nvSpPr>
          <p:cNvPr id="3" name="Marcador de contenido 2"/>
          <p:cNvSpPr>
            <a:spLocks noGrp="1"/>
          </p:cNvSpPr>
          <p:nvPr>
            <p:ph idx="1"/>
          </p:nvPr>
        </p:nvSpPr>
        <p:spPr/>
        <p:txBody>
          <a:bodyPr>
            <a:normAutofit/>
          </a:bodyPr>
          <a:lstStyle/>
          <a:p>
            <a:r>
              <a:rPr lang="es-PE" dirty="0"/>
              <a:t>Este mecanismo nos obliga a organizar nuestro código de una manera muy distinta a como estamos acostumbrados, y en contra de lo que la lógica dicta inicialmente, pero a la larga compensa por la flexibilidad que otorga a la arquitectura de nuestra aplicación</a:t>
            </a:r>
          </a:p>
          <a:p>
            <a:endParaRPr lang="es-PE" dirty="0"/>
          </a:p>
          <a:p>
            <a:r>
              <a:rPr lang="es-PE" dirty="0"/>
              <a:t>Como dice Robert C. Martin en </a:t>
            </a:r>
            <a:r>
              <a:rPr lang="es-PE" dirty="0" err="1"/>
              <a:t>Clean</a:t>
            </a:r>
            <a:r>
              <a:rPr lang="es-PE" dirty="0"/>
              <a:t> </a:t>
            </a:r>
            <a:r>
              <a:rPr lang="es-PE" dirty="0" err="1"/>
              <a:t>Code</a:t>
            </a:r>
            <a:r>
              <a:rPr lang="es-PE" dirty="0"/>
              <a:t>, lo más probable es que el siguiente que va a tener que mantener el código que tú has creado, vas a ser tú mismo. Aunque sólo sea por esto, debemos mantener un código de calidad para poder decir con orgullo, que somos informáticos y programadores.</a:t>
            </a:r>
          </a:p>
          <a:p>
            <a:endParaRPr lang="es-ES" dirty="0"/>
          </a:p>
        </p:txBody>
      </p:sp>
    </p:spTree>
    <p:extLst>
      <p:ext uri="{BB962C8B-B14F-4D97-AF65-F5344CB8AC3E}">
        <p14:creationId xmlns:p14="http://schemas.microsoft.com/office/powerpoint/2010/main" val="1910042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dirty="0"/>
              <a:t>Principio de responsabilidad única (Single </a:t>
            </a:r>
            <a:r>
              <a:rPr lang="es-PE" dirty="0" err="1"/>
              <a:t>responsibility</a:t>
            </a:r>
            <a:r>
              <a:rPr lang="es-PE" dirty="0"/>
              <a:t> </a:t>
            </a:r>
            <a:r>
              <a:rPr lang="es-PE" dirty="0" err="1"/>
              <a:t>principle</a:t>
            </a:r>
            <a:r>
              <a:rPr lang="es-PE" dirty="0"/>
              <a:t>)</a:t>
            </a:r>
            <a:endParaRPr lang="es-ES" dirty="0"/>
          </a:p>
        </p:txBody>
      </p:sp>
      <p:sp>
        <p:nvSpPr>
          <p:cNvPr id="3" name="Marcador de contenido 2"/>
          <p:cNvSpPr>
            <a:spLocks noGrp="1"/>
          </p:cNvSpPr>
          <p:nvPr>
            <p:ph idx="1"/>
          </p:nvPr>
        </p:nvSpPr>
        <p:spPr>
          <a:xfrm>
            <a:off x="1202919" y="2060917"/>
            <a:ext cx="9784080" cy="2736166"/>
          </a:xfrm>
        </p:spPr>
        <p:txBody>
          <a:bodyPr/>
          <a:lstStyle/>
          <a:p>
            <a:r>
              <a:rPr lang="es-PE" sz="2400" dirty="0">
                <a:solidFill>
                  <a:schemeClr val="bg1"/>
                </a:solidFill>
              </a:rPr>
              <a:t>El principio de responsabilidad única establece que cada módulo o clase debe tener responsabilidad sobre una sola parte de la funcionalidad proporcionada por el software y esta responsabilidad debe estar encapsulada en su totalidad por la clase. Todos sus servicios deben estar estrechamente alineados con esa responsabilidad. Robert C. Martin expresa el principio de la siguiente forma:</a:t>
            </a:r>
          </a:p>
          <a:p>
            <a:r>
              <a:rPr lang="es-PE" sz="2400" dirty="0">
                <a:solidFill>
                  <a:schemeClr val="bg1"/>
                </a:solidFill>
              </a:rPr>
              <a:t>Una clase debe tener solo una razón para cambiar.</a:t>
            </a:r>
          </a:p>
          <a:p>
            <a:endParaRPr lang="es-ES" dirty="0"/>
          </a:p>
        </p:txBody>
      </p:sp>
      <p:pic>
        <p:nvPicPr>
          <p:cNvPr id="4" name="Imagen 3"/>
          <p:cNvPicPr>
            <a:picLocks noChangeAspect="1"/>
          </p:cNvPicPr>
          <p:nvPr/>
        </p:nvPicPr>
        <p:blipFill rotWithShape="1">
          <a:blip r:embed="rId2"/>
          <a:srcRect l="17900" t="34574" r="50643" b="27299"/>
          <a:stretch/>
        </p:blipFill>
        <p:spPr>
          <a:xfrm>
            <a:off x="7906043" y="4123196"/>
            <a:ext cx="3713872" cy="2530823"/>
          </a:xfrm>
          <a:prstGeom prst="rect">
            <a:avLst/>
          </a:prstGeom>
        </p:spPr>
      </p:pic>
    </p:spTree>
    <p:extLst>
      <p:ext uri="{BB962C8B-B14F-4D97-AF65-F5344CB8AC3E}">
        <p14:creationId xmlns:p14="http://schemas.microsoft.com/office/powerpoint/2010/main" val="2951902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Ejemplo</a:t>
            </a:r>
            <a:endParaRPr lang="es-ES" dirty="0"/>
          </a:p>
        </p:txBody>
      </p:sp>
      <p:sp>
        <p:nvSpPr>
          <p:cNvPr id="3" name="Marcador de contenido 2"/>
          <p:cNvSpPr>
            <a:spLocks noGrp="1"/>
          </p:cNvSpPr>
          <p:nvPr>
            <p:ph sz="half" idx="1"/>
          </p:nvPr>
        </p:nvSpPr>
        <p:spPr>
          <a:xfrm>
            <a:off x="1202919" y="3305907"/>
            <a:ext cx="4754880" cy="4206240"/>
          </a:xfrm>
        </p:spPr>
        <p:txBody>
          <a:bodyPr/>
          <a:lstStyle/>
          <a:p>
            <a:r>
              <a:rPr lang="es-PE" dirty="0">
                <a:solidFill>
                  <a:schemeClr val="bg1"/>
                </a:solidFill>
              </a:rPr>
              <a:t>Vamos a suponer que tenemos una entidad libro que además de proveer diferentes acciones relacionadas:</a:t>
            </a:r>
            <a:endParaRPr lang="es-ES" dirty="0">
              <a:solidFill>
                <a:schemeClr val="bg1"/>
              </a:solidFill>
            </a:endParaRPr>
          </a:p>
        </p:txBody>
      </p:sp>
      <p:pic>
        <p:nvPicPr>
          <p:cNvPr id="5" name="Marcador de contenido 4"/>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485206" y="2489982"/>
            <a:ext cx="4892663" cy="3524784"/>
          </a:xfrm>
          <a:prstGeom prst="rect">
            <a:avLst/>
          </a:prstGeom>
        </p:spPr>
      </p:pic>
    </p:spTree>
    <p:extLst>
      <p:ext uri="{BB962C8B-B14F-4D97-AF65-F5344CB8AC3E}">
        <p14:creationId xmlns:p14="http://schemas.microsoft.com/office/powerpoint/2010/main" val="3721038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Ejemplo</a:t>
            </a:r>
            <a:endParaRPr lang="es-ES" dirty="0"/>
          </a:p>
        </p:txBody>
      </p:sp>
      <p:sp>
        <p:nvSpPr>
          <p:cNvPr id="3" name="Marcador de contenido 2"/>
          <p:cNvSpPr>
            <a:spLocks noGrp="1"/>
          </p:cNvSpPr>
          <p:nvPr>
            <p:ph sz="half" idx="1"/>
          </p:nvPr>
        </p:nvSpPr>
        <p:spPr>
          <a:xfrm>
            <a:off x="633046" y="2011363"/>
            <a:ext cx="5327178" cy="4206557"/>
          </a:xfrm>
        </p:spPr>
        <p:txBody>
          <a:bodyPr>
            <a:normAutofit/>
          </a:bodyPr>
          <a:lstStyle/>
          <a:p>
            <a:r>
              <a:rPr lang="es-PE" dirty="0"/>
              <a:t>Como se puede apreciar claramente, esta clase tiene al menos dos responsabilidades, la relacionada con la gestión del libro como son obtener el título, autor, siguiente página; como la relacionada con la representación. Aquí se están mezclando lógicas de negocio relacionadas con la gestión y la representación en pantalla. Esto se considera una violación del principio SRP. Una solución para solventar este problema sería por ejemplo la siguiente:</a:t>
            </a:r>
            <a:endParaRPr lang="es-ES" dirty="0"/>
          </a:p>
        </p:txBody>
      </p:sp>
      <p:pic>
        <p:nvPicPr>
          <p:cNvPr id="5" name="Marcador de contenido 4"/>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249704" y="509259"/>
            <a:ext cx="5651564" cy="6201030"/>
          </a:xfrm>
          <a:prstGeom prst="rect">
            <a:avLst/>
          </a:prstGeom>
        </p:spPr>
      </p:pic>
    </p:spTree>
    <p:extLst>
      <p:ext uri="{BB962C8B-B14F-4D97-AF65-F5344CB8AC3E}">
        <p14:creationId xmlns:p14="http://schemas.microsoft.com/office/powerpoint/2010/main" val="3123270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Principio de abierto/cerrado (Open/</a:t>
            </a:r>
            <a:r>
              <a:rPr lang="es-PE" dirty="0" err="1"/>
              <a:t>closed</a:t>
            </a:r>
            <a:r>
              <a:rPr lang="es-PE" dirty="0"/>
              <a:t> </a:t>
            </a:r>
            <a:r>
              <a:rPr lang="es-PE" dirty="0" err="1"/>
              <a:t>principle</a:t>
            </a:r>
            <a:r>
              <a:rPr lang="es-PE" dirty="0"/>
              <a:t>)</a:t>
            </a:r>
            <a:endParaRPr lang="es-ES" dirty="0"/>
          </a:p>
        </p:txBody>
      </p:sp>
      <p:sp>
        <p:nvSpPr>
          <p:cNvPr id="3" name="Marcador de contenido 2"/>
          <p:cNvSpPr>
            <a:spLocks noGrp="1"/>
          </p:cNvSpPr>
          <p:nvPr>
            <p:ph idx="1"/>
          </p:nvPr>
        </p:nvSpPr>
        <p:spPr/>
        <p:txBody>
          <a:bodyPr>
            <a:normAutofit/>
          </a:bodyPr>
          <a:lstStyle/>
          <a:p>
            <a:r>
              <a:rPr lang="es-PE" sz="2400" dirty="0">
                <a:solidFill>
                  <a:schemeClr val="bg1"/>
                </a:solidFill>
              </a:rPr>
              <a:t>Dentro de la programación orientada a objetos, el principio de abierto/cerrado establece que «una entidad de software (clase, módulo, función, etc.) debe quedarse abierta para su extensión, pero cerrada para su modificación». Es decir, se debe poder extender el comportamiento de tal entidad, pero sin modificar su código fuente</a:t>
            </a:r>
            <a:r>
              <a:rPr lang="es-PE" sz="2400" dirty="0" smtClean="0">
                <a:solidFill>
                  <a:schemeClr val="bg1"/>
                </a:solidFill>
              </a:rPr>
              <a:t>.</a:t>
            </a:r>
            <a:endParaRPr lang="es-PE" sz="2400" dirty="0">
              <a:solidFill>
                <a:schemeClr val="bg1"/>
              </a:solidFill>
            </a:endParaRPr>
          </a:p>
          <a:p>
            <a:r>
              <a:rPr lang="es-PE" sz="2400" dirty="0">
                <a:solidFill>
                  <a:schemeClr val="bg1"/>
                </a:solidFill>
              </a:rPr>
              <a:t>La denominación abierta/cerrado ha sido utilizada de dos maneras: ambas se basan en la herencia para resolver el aparente dilema, pero sus objetivos, técnicas y resultados son diferentes.</a:t>
            </a:r>
          </a:p>
          <a:p>
            <a:endParaRPr lang="es-ES" sz="2400" dirty="0">
              <a:solidFill>
                <a:schemeClr val="bg1"/>
              </a:solidFill>
            </a:endParaRPr>
          </a:p>
        </p:txBody>
      </p:sp>
      <p:pic>
        <p:nvPicPr>
          <p:cNvPr id="4" name="Imagen 3"/>
          <p:cNvPicPr>
            <a:picLocks noChangeAspect="1"/>
          </p:cNvPicPr>
          <p:nvPr/>
        </p:nvPicPr>
        <p:blipFill rotWithShape="1">
          <a:blip r:embed="rId2"/>
          <a:srcRect l="41971" t="26115" r="39786" b="56215"/>
          <a:stretch/>
        </p:blipFill>
        <p:spPr>
          <a:xfrm>
            <a:off x="8293993" y="4577037"/>
            <a:ext cx="3644721" cy="1984749"/>
          </a:xfrm>
          <a:prstGeom prst="rect">
            <a:avLst/>
          </a:prstGeom>
        </p:spPr>
      </p:pic>
    </p:spTree>
    <p:extLst>
      <p:ext uri="{BB962C8B-B14F-4D97-AF65-F5344CB8AC3E}">
        <p14:creationId xmlns:p14="http://schemas.microsoft.com/office/powerpoint/2010/main" val="427703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Ejemplo</a:t>
            </a:r>
            <a:endParaRPr lang="es-ES" dirty="0"/>
          </a:p>
        </p:txBody>
      </p:sp>
      <p:sp>
        <p:nvSpPr>
          <p:cNvPr id="3" name="Marcador de contenido 2"/>
          <p:cNvSpPr>
            <a:spLocks noGrp="1"/>
          </p:cNvSpPr>
          <p:nvPr>
            <p:ph sz="half" idx="1"/>
          </p:nvPr>
        </p:nvSpPr>
        <p:spPr>
          <a:xfrm>
            <a:off x="809984" y="2574387"/>
            <a:ext cx="5284975" cy="3080825"/>
          </a:xfrm>
        </p:spPr>
        <p:txBody>
          <a:bodyPr>
            <a:normAutofit/>
          </a:bodyPr>
          <a:lstStyle/>
          <a:p>
            <a:r>
              <a:rPr lang="es-PE" sz="2400" dirty="0">
                <a:solidFill>
                  <a:schemeClr val="bg1"/>
                </a:solidFill>
              </a:rPr>
              <a:t>Para comprender mejor este principio vamos a ejemplificarlo por medio de un diseño.</a:t>
            </a:r>
            <a:endParaRPr lang="es-ES" sz="2400" dirty="0">
              <a:solidFill>
                <a:schemeClr val="bg1"/>
              </a:solidFill>
            </a:endParaRPr>
          </a:p>
        </p:txBody>
      </p:sp>
      <p:pic>
        <p:nvPicPr>
          <p:cNvPr id="5" name="Marcador de contenido 4"/>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255837" y="2349306"/>
            <a:ext cx="5392211" cy="3150992"/>
          </a:xfrm>
          <a:prstGeom prst="rect">
            <a:avLst/>
          </a:prstGeom>
        </p:spPr>
      </p:pic>
    </p:spTree>
    <p:extLst>
      <p:ext uri="{BB962C8B-B14F-4D97-AF65-F5344CB8AC3E}">
        <p14:creationId xmlns:p14="http://schemas.microsoft.com/office/powerpoint/2010/main" val="4000551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Ejemplo</a:t>
            </a:r>
            <a:endParaRPr lang="es-ES" dirty="0"/>
          </a:p>
        </p:txBody>
      </p:sp>
      <p:sp>
        <p:nvSpPr>
          <p:cNvPr id="3" name="Marcador de contenido 2"/>
          <p:cNvSpPr>
            <a:spLocks noGrp="1"/>
          </p:cNvSpPr>
          <p:nvPr>
            <p:ph sz="half" idx="1"/>
          </p:nvPr>
        </p:nvSpPr>
        <p:spPr>
          <a:xfrm>
            <a:off x="319079" y="1877684"/>
            <a:ext cx="5575283" cy="4523116"/>
          </a:xfrm>
        </p:spPr>
        <p:txBody>
          <a:bodyPr>
            <a:normAutofit fontScale="92500" lnSpcReduction="10000"/>
          </a:bodyPr>
          <a:lstStyle/>
          <a:p>
            <a:r>
              <a:rPr lang="es-PE" dirty="0">
                <a:solidFill>
                  <a:schemeClr val="bg1"/>
                </a:solidFill>
              </a:rPr>
              <a:t>El diagrama anterior es un ejemplo de una clase que rompe con el principio abierto/cerrado (OCP). Vamos a suponer un sistema de gestión de proyectos, de tal manera nos vamos a centrar en la entidad Tarea y vamos a descubrir como rompe con el principio abierto/cerrado.</a:t>
            </a:r>
          </a:p>
          <a:p>
            <a:endParaRPr lang="es-PE" dirty="0">
              <a:solidFill>
                <a:schemeClr val="bg1"/>
              </a:solidFill>
            </a:endParaRPr>
          </a:p>
          <a:p>
            <a:r>
              <a:rPr lang="es-PE" dirty="0">
                <a:solidFill>
                  <a:schemeClr val="bg1"/>
                </a:solidFill>
              </a:rPr>
              <a:t>Como se puede observar en las relaciones dicha clase viene determinando por uno de los estados de la enumeración </a:t>
            </a:r>
            <a:r>
              <a:rPr lang="es-PE" dirty="0" err="1">
                <a:solidFill>
                  <a:schemeClr val="bg1"/>
                </a:solidFill>
              </a:rPr>
              <a:t>EstadoTarea</a:t>
            </a:r>
            <a:r>
              <a:rPr lang="es-PE" dirty="0">
                <a:solidFill>
                  <a:schemeClr val="bg1"/>
                </a:solidFill>
              </a:rPr>
              <a:t> (Pendiente, Finalizada, Cancelada), además se puede observar que la clase implementa 3 métodos, Iniciar, Cancelar y Finalizar que cambian si es posible el estado de la tarea. Veamos como sería una posible implementación del método Finalizar.</a:t>
            </a:r>
          </a:p>
          <a:p>
            <a:endParaRPr lang="es-ES" dirty="0"/>
          </a:p>
        </p:txBody>
      </p:sp>
      <p:pic>
        <p:nvPicPr>
          <p:cNvPr id="5" name="Marcador de contenido 4"/>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094959" y="2377440"/>
            <a:ext cx="5935198" cy="3206728"/>
          </a:xfrm>
          <a:prstGeom prst="rect">
            <a:avLst/>
          </a:prstGeom>
        </p:spPr>
      </p:pic>
    </p:spTree>
    <p:extLst>
      <p:ext uri="{BB962C8B-B14F-4D97-AF65-F5344CB8AC3E}">
        <p14:creationId xmlns:p14="http://schemas.microsoft.com/office/powerpoint/2010/main" val="6265821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 bandas">
  <a:themeElements>
    <a:clrScheme name="Con bandas">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Con banda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on bandas">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 bandas</Template>
  <TotalTime>134</TotalTime>
  <Words>1626</Words>
  <Application>Microsoft Office PowerPoint</Application>
  <PresentationFormat>Panorámica</PresentationFormat>
  <Paragraphs>94</Paragraphs>
  <Slides>30</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Calibri</vt:lpstr>
      <vt:lpstr>Calibri Light</vt:lpstr>
      <vt:lpstr>Corbel</vt:lpstr>
      <vt:lpstr>Times New Roman</vt:lpstr>
      <vt:lpstr>Wingdings</vt:lpstr>
      <vt:lpstr>Wingdings 2</vt:lpstr>
      <vt:lpstr>Con bandas</vt:lpstr>
      <vt:lpstr>Principios solid</vt:lpstr>
      <vt:lpstr>Que es  solid?</vt:lpstr>
      <vt:lpstr>SOLID</vt:lpstr>
      <vt:lpstr>Principio de responsabilidad única (Single responsibility principle)</vt:lpstr>
      <vt:lpstr>Ejemplo</vt:lpstr>
      <vt:lpstr>Ejemplo</vt:lpstr>
      <vt:lpstr>Principio de abierto/cerrado (Open/closed principle)</vt:lpstr>
      <vt:lpstr>Ejemplo</vt:lpstr>
      <vt:lpstr>Ejemplo</vt:lpstr>
      <vt:lpstr>PRINCIPIO DE SUSTITUCION DE LISKOV</vt:lpstr>
      <vt:lpstr>BARBARA LISKOV</vt:lpstr>
      <vt:lpstr>Presentación de PowerPoint</vt:lpstr>
      <vt:lpstr>DEFINICION</vt:lpstr>
      <vt:lpstr>Presentación de PowerPoint</vt:lpstr>
      <vt:lpstr>Presentación de PowerPoint</vt:lpstr>
      <vt:lpstr>Presentación de PowerPoint</vt:lpstr>
      <vt:lpstr>Principio de Segregación de Interfaces</vt:lpstr>
      <vt:lpstr>Presentación de PowerPoint</vt:lpstr>
      <vt:lpstr>¿Cómo detectar que estamos violando este principio?</vt:lpstr>
      <vt:lpstr>Ejemplo</vt:lpstr>
      <vt:lpstr>Presentación de PowerPoint</vt:lpstr>
      <vt:lpstr>Presentación de PowerPoint</vt:lpstr>
      <vt:lpstr>Presentación de PowerPoint</vt:lpstr>
      <vt:lpstr>Principio de Inversión de Dependencias</vt:lpstr>
      <vt:lpstr>Principio de Inversión de Dependencias</vt:lpstr>
      <vt:lpstr>Ejemplo</vt:lpstr>
      <vt:lpstr>Ejemplo</vt:lpstr>
      <vt:lpstr>Ejemplos</vt:lpstr>
      <vt:lpstr>Ejemplos</vt:lpstr>
      <vt:lpstr>Conclusiones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PRINCIPIOS SOLID</dc:title>
  <dc:creator>janfranco llave herrera</dc:creator>
  <cp:lastModifiedBy>Docente UCH</cp:lastModifiedBy>
  <cp:revision>23</cp:revision>
  <dcterms:created xsi:type="dcterms:W3CDTF">2016-10-05T18:31:21Z</dcterms:created>
  <dcterms:modified xsi:type="dcterms:W3CDTF">2016-10-05T23:47:27Z</dcterms:modified>
</cp:coreProperties>
</file>